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1675"/>
  <p:notesSz cx="6858000" cy="12191675"/>
  <p:embeddedFontLst>
    <p:embeddedFont>
      <p:font typeface="Play"/>
      <p:regular r:id="rId29"/>
      <p:bold r:id="rId30"/>
    </p:embeddedFont>
    <p:embeddedFont>
      <p:font typeface="Inter SemiBold"/>
      <p:regular r:id="rId31"/>
      <p:bold r:id="rId32"/>
      <p:italic r:id="rId33"/>
      <p:boldItalic r:id="rId34"/>
    </p:embeddedFont>
    <p:embeddedFont>
      <p:font typeface="Inter"/>
      <p:bold r:id="rId35"/>
      <p:boldItalic r:id="rId36"/>
    </p:embeddedFont>
    <p:embeddedFont>
      <p:font typeface="Merriweather Medium"/>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JVIPNDdDQICbFQ9jGW41Yq6eP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07BA22-E9B4-4BCC-950C-12BDB257B07E}">
  <a:tblStyle styleId="{B907BA22-E9B4-4BCC-950C-12BDB257B07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erriweatherMedium-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SemiBold-regular.fntdata"/><Relationship Id="rId30" Type="http://schemas.openxmlformats.org/officeDocument/2006/relationships/font" Target="fonts/Play-bold.fntdata"/><Relationship Id="rId11" Type="http://schemas.openxmlformats.org/officeDocument/2006/relationships/slide" Target="slides/slide6.xml"/><Relationship Id="rId33" Type="http://schemas.openxmlformats.org/officeDocument/2006/relationships/font" Target="fonts/InterSemiBold-italic.fntdata"/><Relationship Id="rId10" Type="http://schemas.openxmlformats.org/officeDocument/2006/relationships/slide" Target="slides/slide5.xml"/><Relationship Id="rId32" Type="http://schemas.openxmlformats.org/officeDocument/2006/relationships/font" Target="fonts/InterSemiBold-bold.fntdata"/><Relationship Id="rId13" Type="http://schemas.openxmlformats.org/officeDocument/2006/relationships/slide" Target="slides/slide8.xml"/><Relationship Id="rId35" Type="http://schemas.openxmlformats.org/officeDocument/2006/relationships/font" Target="fonts/Inter-bold.fntdata"/><Relationship Id="rId12" Type="http://schemas.openxmlformats.org/officeDocument/2006/relationships/slide" Target="slides/slide7.xml"/><Relationship Id="rId34" Type="http://schemas.openxmlformats.org/officeDocument/2006/relationships/font" Target="fonts/InterSemiBold-boldItalic.fntdata"/><Relationship Id="rId15" Type="http://schemas.openxmlformats.org/officeDocument/2006/relationships/slide" Target="slides/slide10.xml"/><Relationship Id="rId37" Type="http://schemas.openxmlformats.org/officeDocument/2006/relationships/font" Target="fonts/MerriweatherMedium-regular.fntdata"/><Relationship Id="rId14" Type="http://schemas.openxmlformats.org/officeDocument/2006/relationships/slide" Target="slides/slide9.xml"/><Relationship Id="rId36" Type="http://schemas.openxmlformats.org/officeDocument/2006/relationships/font" Target="fonts/Inter-boldItalic.fntdata"/><Relationship Id="rId17" Type="http://schemas.openxmlformats.org/officeDocument/2006/relationships/slide" Target="slides/slide12.xml"/><Relationship Id="rId39" Type="http://schemas.openxmlformats.org/officeDocument/2006/relationships/font" Target="fonts/MerriweatherMedium-italic.fntdata"/><Relationship Id="rId16" Type="http://schemas.openxmlformats.org/officeDocument/2006/relationships/slide" Target="slides/slide11.xml"/><Relationship Id="rId38" Type="http://schemas.openxmlformats.org/officeDocument/2006/relationships/font" Target="fonts/MerriweatherMediu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 name="Shape 12"/>
        <p:cNvGrpSpPr/>
        <p:nvPr/>
      </p:nvGrpSpPr>
      <p:grpSpPr>
        <a:xfrm>
          <a:off x="0" y="0"/>
          <a:ext cx="0" cy="0"/>
          <a:chOff x="0" y="0"/>
          <a:chExt cx="0" cy="0"/>
        </a:xfrm>
      </p:grpSpPr>
      <p:sp>
        <p:nvSpPr>
          <p:cNvPr id="13" name="Google Shape;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 name="Google Shape;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Hero artwork composed from original vector artwork inside the prior Align eCare deck supplied by the user. The user explicitly requested that slide 1 be image-only with no text overlay.</a:t>
            </a:r>
            <a:br>
              <a:rPr lang="en-US"/>
            </a:br>
            <a:r>
              <a:rPr lang="en-US"/>
              <a:t>[/Sources]</a:t>
            </a:r>
            <a:endParaRPr/>
          </a:p>
        </p:txBody>
      </p:sp>
      <p:sp>
        <p:nvSpPr>
          <p:cNvPr id="15" name="Google Shape;1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User-provided Align eCare product architecture and strategic positioning shared in this conversation.</a:t>
            </a:r>
            <a:br>
              <a:rPr lang="en-US"/>
            </a:br>
            <a:r>
              <a:rPr lang="en-US"/>
              <a:t>[/Sources]</a:t>
            </a:r>
            <a:endParaRPr/>
          </a:p>
        </p:txBody>
      </p:sp>
      <p:sp>
        <p:nvSpPr>
          <p:cNvPr id="228" name="Google Shape;2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User-provided Align eCare architecture and website narrative shared in this conversation.</a:t>
            </a:r>
            <a:br>
              <a:rPr lang="en-US"/>
            </a:br>
            <a:r>
              <a:rPr lang="en-US"/>
              <a:t>[/Sources]</a:t>
            </a:r>
            <a:endParaRPr/>
          </a:p>
        </p:txBody>
      </p:sp>
      <p:sp>
        <p:nvSpPr>
          <p:cNvPr id="257" name="Google Shape;25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Ontario IPC guidance on AI scribes and PHIPA responsibilities: https://www.ipc.on.ca/en/media/6177/download</a:t>
            </a:r>
            <a:br>
              <a:rPr lang="en-US"/>
            </a:br>
            <a:r>
              <a:rPr lang="en-US"/>
              <a:t>- CMPA FAQ on physician accountability for AI-scribe outputs: https://www.cmpa-acpm.ca/en/advice-publications/browse-articles/2023/ai-scribes-answers-to-frequently-asked-questions</a:t>
            </a:r>
            <a:br>
              <a:rPr lang="en-US"/>
            </a:br>
            <a:r>
              <a:rPr lang="en-US"/>
              <a:t>- Pipeline and log design are founder and product architecture proposals; cited sources support the need for accountability, validation, privacy and human review.</a:t>
            </a:r>
            <a:br>
              <a:rPr lang="en-US"/>
            </a:br>
            <a:r>
              <a:rPr lang="en-US"/>
              <a:t>[/Sources]</a:t>
            </a:r>
            <a:endParaRPr/>
          </a:p>
        </p:txBody>
      </p:sp>
      <p:sp>
        <p:nvSpPr>
          <p:cNvPr id="294" name="Google Shape;2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NBMS AI scribe considerations and physician oversight framing: https://www.nbms.nb.ca/wp-content/uploads/2025/01/5.Considerations-for-AI-Scribe-1-1.pdf</a:t>
            </a:r>
            <a:br>
              <a:rPr lang="en-US"/>
            </a:br>
            <a:r>
              <a:rPr lang="en-US"/>
              <a:t>- User-provided Align eCare safety architecture and deterministic-rules design.</a:t>
            </a:r>
            <a:br>
              <a:rPr lang="en-US"/>
            </a:br>
            <a:r>
              <a:rPr lang="en-US"/>
              <a:t>[/Sources]</a:t>
            </a:r>
            <a:endParaRPr/>
          </a:p>
        </p:txBody>
      </p:sp>
      <p:sp>
        <p:nvSpPr>
          <p:cNvPr id="328" name="Google Shape;32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Canadian Medical Association admin burden page: https://www.cma.ca/our-focus/administrative-burden</a:t>
            </a:r>
            <a:br>
              <a:rPr lang="en-US"/>
            </a:br>
            <a:r>
              <a:rPr lang="en-US"/>
              <a:t>- CMA OurCare survey press release, Dec. 8, 2025: https://www.cma.ca/about-us/what-we-do/press-room/new-survey-reveals-access-primary-care-growing-59-million-adults-canada-still-lack-regular-doctor</a:t>
            </a:r>
            <a:br>
              <a:rPr lang="en-US"/>
            </a:br>
            <a:r>
              <a:rPr lang="en-US"/>
              <a:t>- Modeled assumptions: recoverable share set at 60% of 19.8M unnecessary hours. 11.88M hours equals 23.76M encounters at 30 minutes or 35.64M encounters at 20 minutes.</a:t>
            </a:r>
            <a:br>
              <a:rPr lang="en-US"/>
            </a:br>
            <a:r>
              <a:rPr lang="en-US"/>
              <a:t>[/Sources]</a:t>
            </a:r>
            <a:endParaRPr/>
          </a:p>
        </p:txBody>
      </p:sp>
      <p:sp>
        <p:nvSpPr>
          <p:cNvPr id="358" name="Google Shape;35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User-provided physician workflow friction analysis and Align eCare positioning in this conversation.</a:t>
            </a:r>
            <a:br>
              <a:rPr lang="en-US"/>
            </a:br>
            <a:r>
              <a:rPr lang="en-US"/>
              <a:t>[/Sources]</a:t>
            </a:r>
            <a:endParaRPr/>
          </a:p>
        </p:txBody>
      </p:sp>
      <p:sp>
        <p:nvSpPr>
          <p:cNvPr id="395" name="Google Shape;39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User-provided Align eCare business case and clinic workflow strategy in this conversation.</a:t>
            </a:r>
            <a:br>
              <a:rPr lang="en-US"/>
            </a:br>
            <a:r>
              <a:rPr lang="en-US"/>
              <a:t>[/Sources]</a:t>
            </a:r>
            <a:endParaRPr/>
          </a:p>
        </p:txBody>
      </p:sp>
      <p:sp>
        <p:nvSpPr>
          <p:cNvPr id="420" name="Google Shape;42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Canada Health Infoway AI Scribe Program: https://www.infoway-inforoute.ca/en/featured-initiatives/ai-scribe-program</a:t>
            </a:r>
            <a:br>
              <a:rPr lang="en-US"/>
            </a:br>
            <a:r>
              <a:rPr lang="en-US"/>
              <a:t>- Empathia public product and Infoway summary: https://www.empathia.ai/blog/infoway-ai-scribe-summary</a:t>
            </a:r>
            <a:br>
              <a:rPr lang="en-US"/>
            </a:br>
            <a:r>
              <a:rPr lang="en-US"/>
              <a:t>- VitaScribe public site: https://www.vitascribe.ca</a:t>
            </a:r>
            <a:br>
              <a:rPr lang="en-US"/>
            </a:br>
            <a:r>
              <a:rPr lang="en-US"/>
              <a:t>- Moat framing is a synthesis of competitive white space based on public positioning and product claims.</a:t>
            </a:r>
            <a:br>
              <a:rPr lang="en-US"/>
            </a:br>
            <a:r>
              <a:rPr lang="en-US"/>
              <a:t>[/Sources]</a:t>
            </a:r>
            <a:endParaRPr/>
          </a:p>
        </p:txBody>
      </p:sp>
      <p:sp>
        <p:nvSpPr>
          <p:cNvPr id="450" name="Google Shape;45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Canadian Medical Association Health Care Unburdened grant page: https://www.cma.ca/our-focus/administrative-burden/health-care-unburdened-grant</a:t>
            </a:r>
            <a:br>
              <a:rPr lang="en-US"/>
            </a:br>
            <a:r>
              <a:rPr lang="en-US"/>
              <a:t>- Healthcare Excellence Canada update on administrative burden grant recipients: https://www.healthcareexcellence.ca/updates/grant-recipients-to-receive-support-from-healthcare-excellence-canada-to-address-administrative-burden-in-healthcare/</a:t>
            </a:r>
            <a:br>
              <a:rPr lang="en-US"/>
            </a:br>
            <a:r>
              <a:rPr lang="en-US"/>
              <a:t>- Canada Health Infoway featured initiatives / AI Scribe Program: https://www.infoway-inforoute.ca/en/featured-initiatives/ai-scribe-program</a:t>
            </a:r>
            <a:br>
              <a:rPr lang="en-US"/>
            </a:br>
            <a:r>
              <a:rPr lang="en-US"/>
              <a:t>- Strategic interpretation and alignment map are synthesized from the above and user-provided pitch strategy.</a:t>
            </a:r>
            <a:br>
              <a:rPr lang="en-US"/>
            </a:br>
            <a:r>
              <a:rPr lang="en-US"/>
              <a:t>[/Sources]</a:t>
            </a:r>
            <a:endParaRPr/>
          </a:p>
        </p:txBody>
      </p:sp>
      <p:sp>
        <p:nvSpPr>
          <p:cNvPr id="479" name="Google Shape;47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Ontario Medical Association shortage release: https://www.oma.org/newsroom/news-releases/2025/december/ontarios-doctors-release-new-data-on-family-doctor-shortage/</a:t>
            </a:r>
            <a:br>
              <a:rPr lang="en-US"/>
            </a:br>
            <a:r>
              <a:rPr lang="en-US"/>
              <a:t>- Nova Scotia Health registry update: https://www.nshealth.ca/news-and-notices/need-family-practice-registry-update-april-2025</a:t>
            </a:r>
            <a:br>
              <a:rPr lang="en-US"/>
            </a:br>
            <a:r>
              <a:rPr lang="en-US"/>
              <a:t>- New Brunswick Health Council primary care survey page: https://nbhc.ca/surveys/primary-care-nb-what-does-strong-primary-care-sector-look</a:t>
            </a:r>
            <a:br>
              <a:rPr lang="en-US"/>
            </a:br>
            <a:r>
              <a:rPr lang="en-US"/>
              <a:t>- Province sequencing is strategic recommendation based on burden visibility, market legibility, and complexity staging.</a:t>
            </a:r>
            <a:br>
              <a:rPr lang="en-US"/>
            </a:br>
            <a:r>
              <a:rPr lang="en-US"/>
              <a:t>[/Sources]</a:t>
            </a:r>
            <a:endParaRPr/>
          </a:p>
        </p:txBody>
      </p:sp>
      <p:sp>
        <p:nvSpPr>
          <p:cNvPr id="504" name="Google Shape;50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Category, positioning, and subtitle language derived from user-provided deck instructions and investor-brief language in this conversation.</a:t>
            </a:r>
            <a:br>
              <a:rPr lang="en-US"/>
            </a:br>
            <a:r>
              <a:rPr lang="en-US"/>
              <a:t>[/Sources]</a:t>
            </a:r>
            <a:endParaRPr/>
          </a:p>
        </p:txBody>
      </p:sp>
      <p:sp>
        <p:nvSpPr>
          <p:cNvPr id="23" name="Google Shape;2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Illustrative modeled economics derived from user-provided assumptions in this conversation and prior Align eCare deck strategy. These figures are presented as scenario logic, not audited realized results.</a:t>
            </a:r>
            <a:br>
              <a:rPr lang="en-US"/>
            </a:br>
            <a:r>
              <a:rPr lang="en-US"/>
              <a:t>[/Sources]</a:t>
            </a:r>
            <a:endParaRPr/>
          </a:p>
        </p:txBody>
      </p:sp>
      <p:sp>
        <p:nvSpPr>
          <p:cNvPr id="517" name="Google Shape;51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User-provided national capacity-recovery framing and prior Align eCare strategic analysis prepared in this conversation.</a:t>
            </a:r>
            <a:br>
              <a:rPr lang="en-US"/>
            </a:br>
            <a:r>
              <a:rPr lang="en-US"/>
              <a:t>[/Sources]</a:t>
            </a:r>
            <a:endParaRPr/>
          </a:p>
        </p:txBody>
      </p:sp>
      <p:sp>
        <p:nvSpPr>
          <p:cNvPr id="541" name="Google Shape;54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Canada Health Infoway AI Scribe Program page: https://www.infoway-inforoute.ca/en/featured-initiatives/ai-scribe-program</a:t>
            </a:r>
            <a:br>
              <a:rPr lang="en-US"/>
            </a:br>
            <a:r>
              <a:rPr lang="en-US"/>
              <a:t>- BLG summary of provincial AI scribe guidance, Feb. 2026: https://www.blg.com/en/insights/2026/02/what-health-organizations-need-to-know-about-the-new-ai-scribe-guidelines</a:t>
            </a:r>
            <a:br>
              <a:rPr lang="en-US"/>
            </a:br>
            <a:r>
              <a:rPr lang="en-US"/>
              <a:t>[/Sources]</a:t>
            </a:r>
            <a:endParaRPr/>
          </a:p>
        </p:txBody>
      </p:sp>
      <p:sp>
        <p:nvSpPr>
          <p:cNvPr id="568" name="Google Shape;56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Final ask and closing language derived from user-provided strategic framing and investor-brief drafts in this conversation.</a:t>
            </a:r>
            <a:br>
              <a:rPr lang="en-US"/>
            </a:br>
            <a:r>
              <a:rPr lang="en-US"/>
              <a:t>[/Sources]</a:t>
            </a:r>
            <a:endParaRPr/>
          </a:p>
        </p:txBody>
      </p:sp>
      <p:sp>
        <p:nvSpPr>
          <p:cNvPr id="591" name="Google Shape;59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Canadian Medical Association, Administrative burden page: https://www.cma.ca/our-focus/administrative-burden</a:t>
            </a:r>
            <a:br>
              <a:rPr lang="en-US"/>
            </a:br>
            <a:r>
              <a:rPr lang="en-US"/>
              <a:t>- Canadian Federation of Independent Business, Losing doctors to desk work: https://www.cfib-fcei.ca/en/research-economic-analysis/losing-doctors-to-desk-work</a:t>
            </a:r>
            <a:br>
              <a:rPr lang="en-US"/>
            </a:br>
            <a:r>
              <a:rPr lang="en-US"/>
              <a:t>- Modeled assumptions in-slide: 19.8M hours / 1,920 hours = approximately 10,313 physician-years; 19.8M hours at 20 minutes per encounter = approximately 59.4M encounters.</a:t>
            </a:r>
            <a:br>
              <a:rPr lang="en-US"/>
            </a:br>
            <a:r>
              <a:rPr lang="en-US"/>
              <a:t>[/Sources]</a:t>
            </a:r>
            <a:endParaRPr/>
          </a:p>
        </p:txBody>
      </p:sp>
      <p:sp>
        <p:nvSpPr>
          <p:cNvPr id="37" name="Google Shape;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Ontario Medical Association press release, Dec. 4, 2025: https://www.oma.org/newsroom/news-releases/2025/december/ontarios-doctors-release-new-data-on-family-doctor-shortage/</a:t>
            </a:r>
            <a:br>
              <a:rPr lang="en-US"/>
            </a:br>
            <a:r>
              <a:rPr lang="en-US"/>
              <a:t>- Canadian Medical Association regional OurCare survey release, Feb. 24, 2026: https://www.cma.ca/about-us/press-room/canadians-access-primary-care-depends-where-they-live-ourcare-survey</a:t>
            </a:r>
            <a:br>
              <a:rPr lang="en-US"/>
            </a:br>
            <a:r>
              <a:rPr lang="en-US"/>
              <a:t>- Nova Scotia Health Need a Family Practice Registry Update, Apr. 14, 2025: https://www.nshealth.ca/news-and-notices/need-family-practice-registry-update-april-2025</a:t>
            </a:r>
            <a:br>
              <a:rPr lang="en-US"/>
            </a:br>
            <a:r>
              <a:rPr lang="en-US"/>
              <a:t>- New Brunswick Health Council primary care survey: https://nbhc.ca/surveys/primary-care-nb-what-does-strong-primary-care-sector-look</a:t>
            </a:r>
            <a:br>
              <a:rPr lang="en-US"/>
            </a:br>
            <a:r>
              <a:rPr lang="en-US"/>
              <a:t>[/Sources]</a:t>
            </a:r>
            <a:endParaRPr/>
          </a:p>
        </p:txBody>
      </p:sp>
      <p:sp>
        <p:nvSpPr>
          <p:cNvPr id="76" name="Google Shape;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d1f72d7217_0_36:notes"/>
          <p:cNvSpPr txBox="1"/>
          <p:nvPr>
            <p:ph idx="1" type="body"/>
          </p:nvPr>
        </p:nvSpPr>
        <p:spPr>
          <a:xfrm>
            <a:off x="2286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University of Ottawa news release on attachment and mortality, Feb. 20, 2026: https://www.uottawa.ca/en/news-all/risk-death-substantially-higher-some-ontarians-without-family-doctor</a:t>
            </a:r>
            <a:br>
              <a:rPr lang="en-US"/>
            </a:br>
            <a:r>
              <a:rPr lang="en-US"/>
              <a:t>- Ontario Medical Association press release, Dec. 4, 2025: https://www.oma.org/newsroom/news-releases/2025/december/ontarios-doctors-release-new-data-on-family-doctor-shortage/</a:t>
            </a:r>
            <a:br>
              <a:rPr lang="en-US"/>
            </a:br>
            <a:r>
              <a:rPr lang="en-US"/>
              <a:t>- Ontario Auditor General report quoting OCFP survey data, Dec. 2, 2025: https://www.auditor.on.ca/en/content/annualreports/arreports/en25/pa_OMEFM_en25.pdf</a:t>
            </a:r>
            <a:br>
              <a:rPr lang="en-US"/>
            </a:br>
            <a:r>
              <a:rPr lang="en-US"/>
              <a:t>[/Sources]</a:t>
            </a:r>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Canada Health Infoway AI Scribe Program page: https://www.infoway-inforoute.ca/en/featured-initiatives/ai-scribe-program</a:t>
            </a:r>
            <a:br>
              <a:rPr lang="en-US"/>
            </a:br>
            <a:r>
              <a:rPr lang="en-US"/>
              <a:t>- CMPA guidance on AI scribes: https://www.cmpa-acpm.ca/en/advice-publications/browse-articles/2023/ai-scribes-answers-to-frequently-asked-questions</a:t>
            </a:r>
            <a:br>
              <a:rPr lang="en-US"/>
            </a:br>
            <a:r>
              <a:rPr lang="en-US"/>
              <a:t>- JAMA Network Open qualitative study on physician perspectives, 2025: https://jamanetwork.com/journals/jamanetworkopen/fullarticle/2831866</a:t>
            </a:r>
            <a:br>
              <a:rPr lang="en-US"/>
            </a:br>
            <a:r>
              <a:rPr lang="en-US"/>
              <a:t>- Ontario IPC guidance, Jan. 2026: https://www.ipc.on.ca/en/media/6177/download</a:t>
            </a:r>
            <a:br>
              <a:rPr lang="en-US"/>
            </a:br>
            <a:r>
              <a:rPr lang="en-US"/>
              <a:t>[/Sources]</a:t>
            </a:r>
            <a:endParaRPr/>
          </a:p>
        </p:txBody>
      </p:sp>
      <p:sp>
        <p:nvSpPr>
          <p:cNvPr id="157" name="Google Shape;15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Canada Health Infoway AI Scribe Program: https://www.infoway-inforoute.ca/en/featured-initiatives/ai-scribe-program</a:t>
            </a:r>
            <a:br>
              <a:rPr lang="en-US"/>
            </a:br>
            <a:r>
              <a:rPr lang="en-US"/>
              <a:t>- Empathia public summary of Infoway program and public claims: https://www.empathia.ai/blog/infoway-ai-scribe-summary</a:t>
            </a:r>
            <a:br>
              <a:rPr lang="en-US"/>
            </a:br>
            <a:r>
              <a:rPr lang="en-US"/>
              <a:t>- VitaScribe public product claims: https://www.vitascribe.ca</a:t>
            </a:r>
            <a:br>
              <a:rPr lang="en-US"/>
            </a:br>
            <a:r>
              <a:rPr lang="en-US"/>
              <a:t>- Competitive gap statement is a synthesis based on public positioning and does not claim any vendor cannot build these capabilities in future.</a:t>
            </a:r>
            <a:br>
              <a:rPr lang="en-US"/>
            </a:br>
            <a:r>
              <a:rPr lang="en-US"/>
              <a:t>[/Sources]</a:t>
            </a:r>
            <a:endParaRPr/>
          </a:p>
        </p:txBody>
      </p:sp>
      <p:sp>
        <p:nvSpPr>
          <p:cNvPr id="179" name="Google Shape;17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[Sources]</a:t>
            </a:r>
            <a:br>
              <a:rPr lang="en-US"/>
            </a:br>
            <a:r>
              <a:rPr lang="en-US"/>
              <a:t>- NVIDIA glossary on multimodal large language models: https://www.nvidia.com/en-us/glossary/multimodal-large-language-models/</a:t>
            </a:r>
            <a:br>
              <a:rPr lang="en-US"/>
            </a:br>
            <a:r>
              <a:rPr lang="en-US"/>
              <a:t>- IBM overview of AI agent orchestration: https://www.ibm.com/think/topics/ai-agent-orchestration</a:t>
            </a:r>
            <a:br>
              <a:rPr lang="en-US"/>
            </a:br>
            <a:r>
              <a:rPr lang="en-US"/>
              <a:t>- Moxo article on workflow orchestration with AI agents: https://www.moxo.com/blog/agentic-workflow-orchestration</a:t>
            </a:r>
            <a:br>
              <a:rPr lang="en-US"/>
            </a:br>
            <a:r>
              <a:rPr lang="en-US"/>
              <a:t>- LLM.Z is product naming and architecture framing supplied by the founder.</a:t>
            </a:r>
            <a:br>
              <a:rPr lang="en-US"/>
            </a:br>
            <a:r>
              <a:rPr lang="en-US"/>
              <a:t>[/Sources]</a:t>
            </a:r>
            <a:endParaRPr/>
          </a:p>
        </p:txBody>
      </p:sp>
      <p:sp>
        <p:nvSpPr>
          <p:cNvPr id="193" name="Google Shape;19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p:cSld name="Generated">
    <p:spTree>
      <p:nvGrpSpPr>
        <p:cNvPr id="11" name="Shape 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16" name="Shape 16"/>
        <p:cNvGrpSpPr/>
        <p:nvPr/>
      </p:nvGrpSpPr>
      <p:grpSpPr>
        <a:xfrm>
          <a:off x="0" y="0"/>
          <a:ext cx="0" cy="0"/>
          <a:chOff x="0" y="0"/>
          <a:chExt cx="0" cy="0"/>
        </a:xfrm>
      </p:grpSpPr>
      <p:pic>
        <p:nvPicPr>
          <p:cNvPr descr="/mnt/data/unzip_old/ppt/media/image-1-3.png" id="17" name="Google Shape;17;p1"/>
          <p:cNvPicPr preferRelativeResize="0"/>
          <p:nvPr/>
        </p:nvPicPr>
        <p:blipFill rotWithShape="1">
          <a:blip r:embed="rId3">
            <a:alphaModFix/>
          </a:blip>
          <a:srcRect b="0" l="0" r="0" t="0"/>
          <a:stretch/>
        </p:blipFill>
        <p:spPr>
          <a:xfrm>
            <a:off x="7818120" y="960120"/>
            <a:ext cx="3383280" cy="3383280"/>
          </a:xfrm>
          <a:prstGeom prst="rect">
            <a:avLst/>
          </a:prstGeom>
          <a:noFill/>
          <a:ln>
            <a:noFill/>
          </a:ln>
        </p:spPr>
      </p:pic>
      <p:pic>
        <p:nvPicPr>
          <p:cNvPr id="18" name="Google Shape;18;p1"/>
          <p:cNvPicPr preferRelativeResize="0"/>
          <p:nvPr/>
        </p:nvPicPr>
        <p:blipFill rotWithShape="1">
          <a:blip r:embed="rId4">
            <a:alphaModFix/>
          </a:blip>
          <a:srcRect b="0" l="4794" r="9597" t="0"/>
          <a:stretch/>
        </p:blipFill>
        <p:spPr>
          <a:xfrm>
            <a:off x="-833275" y="0"/>
            <a:ext cx="13858225" cy="6858001"/>
          </a:xfrm>
          <a:prstGeom prst="rect">
            <a:avLst/>
          </a:prstGeom>
          <a:noFill/>
          <a:ln>
            <a:noFill/>
          </a:ln>
        </p:spPr>
      </p:pic>
      <p:sp>
        <p:nvSpPr>
          <p:cNvPr id="19" name="Google Shape;19;p1"/>
          <p:cNvSpPr txBox="1"/>
          <p:nvPr/>
        </p:nvSpPr>
        <p:spPr>
          <a:xfrm>
            <a:off x="-242777" y="2974396"/>
            <a:ext cx="121917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229" name="Shape 229"/>
        <p:cNvGrpSpPr/>
        <p:nvPr/>
      </p:nvGrpSpPr>
      <p:grpSpPr>
        <a:xfrm>
          <a:off x="0" y="0"/>
          <a:ext cx="0" cy="0"/>
          <a:chOff x="0" y="0"/>
          <a:chExt cx="0" cy="0"/>
        </a:xfrm>
      </p:grpSpPr>
      <p:pic>
        <p:nvPicPr>
          <p:cNvPr descr="/mnt/data/unzip_old/ppt/media/image-1-1.png" id="230" name="Google Shape;230;p9"/>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231" name="Google Shape;231;p9"/>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232" name="Google Shape;232;p9"/>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233" name="Google Shape;233;p9"/>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The system already exists around you</a:t>
            </a:r>
            <a:endParaRPr b="0" i="0" sz="2400" u="none" cap="none" strike="noStrike">
              <a:solidFill>
                <a:schemeClr val="dk1"/>
              </a:solidFill>
              <a:latin typeface="Arial"/>
              <a:ea typeface="Arial"/>
              <a:cs typeface="Arial"/>
              <a:sym typeface="Arial"/>
            </a:endParaRPr>
          </a:p>
        </p:txBody>
      </p:sp>
      <p:sp>
        <p:nvSpPr>
          <p:cNvPr id="234" name="Google Shape;234;p9"/>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Align does not introduce new workflows. It connects the ones you already use.</a:t>
            </a:r>
            <a:endParaRPr b="0" i="0" sz="1000" u="none" cap="none" strike="noStrike">
              <a:solidFill>
                <a:schemeClr val="dk1"/>
              </a:solidFill>
              <a:latin typeface="Arial"/>
              <a:ea typeface="Arial"/>
              <a:cs typeface="Arial"/>
              <a:sym typeface="Arial"/>
            </a:endParaRPr>
          </a:p>
        </p:txBody>
      </p:sp>
      <p:sp>
        <p:nvSpPr>
          <p:cNvPr id="235" name="Google Shape;235;p9"/>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236" name="Google Shape;236;p9"/>
          <p:cNvSpPr/>
          <p:nvPr/>
        </p:nvSpPr>
        <p:spPr>
          <a:xfrm>
            <a:off x="822960" y="2029968"/>
            <a:ext cx="1965960" cy="2011680"/>
          </a:xfrm>
          <a:prstGeom prst="roundRect">
            <a:avLst>
              <a:gd fmla="val 3721" name="adj"/>
            </a:avLst>
          </a:prstGeom>
          <a:solidFill>
            <a:srgbClr val="142131"/>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a:off x="987552" y="2240280"/>
            <a:ext cx="1645920" cy="2011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600"/>
              <a:buFont typeface="Arial"/>
              <a:buNone/>
            </a:pPr>
            <a:r>
              <a:rPr b="1" i="0" lang="en-US" sz="1600" u="none" cap="none" strike="noStrike">
                <a:solidFill>
                  <a:srgbClr val="F7F8FA"/>
                </a:solidFill>
                <a:latin typeface="Arial"/>
                <a:ea typeface="Arial"/>
                <a:cs typeface="Arial"/>
                <a:sym typeface="Arial"/>
              </a:rPr>
              <a:t>EMR</a:t>
            </a:r>
            <a:endParaRPr b="0" i="0" sz="1600" u="none" cap="none" strike="noStrike">
              <a:solidFill>
                <a:schemeClr val="dk1"/>
              </a:solidFill>
              <a:latin typeface="Arial"/>
              <a:ea typeface="Arial"/>
              <a:cs typeface="Arial"/>
              <a:sym typeface="Arial"/>
            </a:endParaRPr>
          </a:p>
        </p:txBody>
      </p:sp>
      <p:sp>
        <p:nvSpPr>
          <p:cNvPr id="238" name="Google Shape;238;p9"/>
          <p:cNvSpPr/>
          <p:nvPr/>
        </p:nvSpPr>
        <p:spPr>
          <a:xfrm>
            <a:off x="987552" y="2670048"/>
            <a:ext cx="1645920" cy="8686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TELUS CHR</a:t>
            </a:r>
            <a:endParaRPr b="0" i="0" sz="12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Intrahealth</a:t>
            </a:r>
            <a:endParaRPr b="0" i="0" sz="12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Accuro</a:t>
            </a:r>
            <a:endParaRPr b="0" i="0" sz="1250" u="none" cap="none" strike="noStrike">
              <a:solidFill>
                <a:schemeClr val="dk1"/>
              </a:solidFill>
              <a:latin typeface="Arial"/>
              <a:ea typeface="Arial"/>
              <a:cs typeface="Arial"/>
              <a:sym typeface="Arial"/>
            </a:endParaRPr>
          </a:p>
        </p:txBody>
      </p:sp>
      <p:sp>
        <p:nvSpPr>
          <p:cNvPr id="239" name="Google Shape;239;p9"/>
          <p:cNvSpPr/>
          <p:nvPr/>
        </p:nvSpPr>
        <p:spPr>
          <a:xfrm>
            <a:off x="3657600" y="2029968"/>
            <a:ext cx="1965960" cy="2011680"/>
          </a:xfrm>
          <a:prstGeom prst="roundRect">
            <a:avLst>
              <a:gd fmla="val 3721" name="adj"/>
            </a:avLst>
          </a:prstGeom>
          <a:solidFill>
            <a:srgbClr val="101A28"/>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3822192" y="2240280"/>
            <a:ext cx="1645920" cy="2011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600"/>
              <a:buFont typeface="Arial"/>
              <a:buNone/>
            </a:pPr>
            <a:r>
              <a:rPr b="1" i="0" lang="en-US" sz="1600" u="none" cap="none" strike="noStrike">
                <a:solidFill>
                  <a:srgbClr val="F7F8FA"/>
                </a:solidFill>
                <a:latin typeface="Arial"/>
                <a:ea typeface="Arial"/>
                <a:cs typeface="Arial"/>
                <a:sym typeface="Arial"/>
              </a:rPr>
              <a:t>Billing</a:t>
            </a:r>
            <a:endParaRPr b="0" i="0" sz="1600" u="none" cap="none" strike="noStrike">
              <a:solidFill>
                <a:schemeClr val="dk1"/>
              </a:solidFill>
              <a:latin typeface="Arial"/>
              <a:ea typeface="Arial"/>
              <a:cs typeface="Arial"/>
              <a:sym typeface="Arial"/>
            </a:endParaRPr>
          </a:p>
        </p:txBody>
      </p:sp>
      <p:sp>
        <p:nvSpPr>
          <p:cNvPr id="241" name="Google Shape;241;p9"/>
          <p:cNvSpPr/>
          <p:nvPr/>
        </p:nvSpPr>
        <p:spPr>
          <a:xfrm>
            <a:off x="3822192" y="2670048"/>
            <a:ext cx="1645920" cy="8686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Provincial portals</a:t>
            </a:r>
            <a:endParaRPr b="0" i="0" sz="12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codes</a:t>
            </a:r>
            <a:endParaRPr b="0" i="0" sz="12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modifiers</a:t>
            </a:r>
            <a:endParaRPr b="0" i="0" sz="1250" u="none" cap="none" strike="noStrike">
              <a:solidFill>
                <a:schemeClr val="dk1"/>
              </a:solidFill>
              <a:latin typeface="Arial"/>
              <a:ea typeface="Arial"/>
              <a:cs typeface="Arial"/>
              <a:sym typeface="Arial"/>
            </a:endParaRPr>
          </a:p>
        </p:txBody>
      </p:sp>
      <p:sp>
        <p:nvSpPr>
          <p:cNvPr id="242" name="Google Shape;242;p9"/>
          <p:cNvSpPr/>
          <p:nvPr/>
        </p:nvSpPr>
        <p:spPr>
          <a:xfrm>
            <a:off x="6492240" y="2029968"/>
            <a:ext cx="1965960" cy="2011680"/>
          </a:xfrm>
          <a:prstGeom prst="roundRect">
            <a:avLst>
              <a:gd fmla="val 3721" name="adj"/>
            </a:avLst>
          </a:prstGeom>
          <a:solidFill>
            <a:srgbClr val="142131"/>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6656832" y="2240280"/>
            <a:ext cx="1645920" cy="2011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600"/>
              <a:buFont typeface="Arial"/>
              <a:buNone/>
            </a:pPr>
            <a:r>
              <a:rPr b="1" i="0" lang="en-US" sz="1600" u="none" cap="none" strike="noStrike">
                <a:solidFill>
                  <a:srgbClr val="F7F8FA"/>
                </a:solidFill>
                <a:latin typeface="Arial"/>
                <a:ea typeface="Arial"/>
                <a:cs typeface="Arial"/>
                <a:sym typeface="Arial"/>
              </a:rPr>
              <a:t>Documents</a:t>
            </a:r>
            <a:endParaRPr b="0" i="0" sz="1600" u="none" cap="none" strike="noStrike">
              <a:solidFill>
                <a:schemeClr val="dk1"/>
              </a:solidFill>
              <a:latin typeface="Arial"/>
              <a:ea typeface="Arial"/>
              <a:cs typeface="Arial"/>
              <a:sym typeface="Arial"/>
            </a:endParaRPr>
          </a:p>
        </p:txBody>
      </p:sp>
      <p:sp>
        <p:nvSpPr>
          <p:cNvPr id="244" name="Google Shape;244;p9"/>
          <p:cNvSpPr/>
          <p:nvPr/>
        </p:nvSpPr>
        <p:spPr>
          <a:xfrm>
            <a:off x="6656832" y="2670048"/>
            <a:ext cx="1645920" cy="8686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Forms</a:t>
            </a:r>
            <a:endParaRPr b="0" i="0" sz="12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referrals</a:t>
            </a:r>
            <a:endParaRPr b="0" i="0" sz="12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requisitions</a:t>
            </a:r>
            <a:endParaRPr b="0" i="0" sz="1250" u="none" cap="none" strike="noStrike">
              <a:solidFill>
                <a:schemeClr val="dk1"/>
              </a:solidFill>
              <a:latin typeface="Arial"/>
              <a:ea typeface="Arial"/>
              <a:cs typeface="Arial"/>
              <a:sym typeface="Arial"/>
            </a:endParaRPr>
          </a:p>
        </p:txBody>
      </p:sp>
      <p:sp>
        <p:nvSpPr>
          <p:cNvPr id="245" name="Google Shape;245;p9"/>
          <p:cNvSpPr/>
          <p:nvPr/>
        </p:nvSpPr>
        <p:spPr>
          <a:xfrm>
            <a:off x="9326880" y="2029968"/>
            <a:ext cx="1965960" cy="2011680"/>
          </a:xfrm>
          <a:prstGeom prst="roundRect">
            <a:avLst>
              <a:gd fmla="val 3721" name="adj"/>
            </a:avLst>
          </a:prstGeom>
          <a:solidFill>
            <a:srgbClr val="101A28"/>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9491472" y="2240280"/>
            <a:ext cx="1645920" cy="2011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600"/>
              <a:buFont typeface="Arial"/>
              <a:buNone/>
            </a:pPr>
            <a:r>
              <a:rPr b="1" i="0" lang="en-US" sz="1600" u="none" cap="none" strike="noStrike">
                <a:solidFill>
                  <a:srgbClr val="F7F8FA"/>
                </a:solidFill>
                <a:latin typeface="Arial"/>
                <a:ea typeface="Arial"/>
                <a:cs typeface="Arial"/>
                <a:sym typeface="Arial"/>
              </a:rPr>
              <a:t>Routing</a:t>
            </a:r>
            <a:endParaRPr b="0" i="0" sz="1600" u="none" cap="none" strike="noStrike">
              <a:solidFill>
                <a:schemeClr val="dk1"/>
              </a:solidFill>
              <a:latin typeface="Arial"/>
              <a:ea typeface="Arial"/>
              <a:cs typeface="Arial"/>
              <a:sym typeface="Arial"/>
            </a:endParaRPr>
          </a:p>
        </p:txBody>
      </p:sp>
      <p:sp>
        <p:nvSpPr>
          <p:cNvPr id="247" name="Google Shape;247;p9"/>
          <p:cNvSpPr/>
          <p:nvPr/>
        </p:nvSpPr>
        <p:spPr>
          <a:xfrm>
            <a:off x="9491472" y="2670048"/>
            <a:ext cx="1645920" cy="8686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Fax / eFax</a:t>
            </a:r>
            <a:endParaRPr b="0" i="0" sz="12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lab</a:t>
            </a:r>
            <a:endParaRPr b="0" i="0" sz="12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C7D0DA"/>
              </a:buClr>
              <a:buSzPts val="1250"/>
              <a:buFont typeface="Arial"/>
              <a:buNone/>
            </a:pPr>
            <a:r>
              <a:rPr b="0" i="0" lang="en-US" sz="1250" u="none" cap="none" strike="noStrike">
                <a:solidFill>
                  <a:srgbClr val="C7D0DA"/>
                </a:solidFill>
                <a:latin typeface="Arial"/>
                <a:ea typeface="Arial"/>
                <a:cs typeface="Arial"/>
                <a:sym typeface="Arial"/>
              </a:rPr>
              <a:t>imaging feeds</a:t>
            </a:r>
            <a:endParaRPr b="0" i="0" sz="1250" u="none" cap="none" strike="noStrike">
              <a:solidFill>
                <a:schemeClr val="dk1"/>
              </a:solidFill>
              <a:latin typeface="Arial"/>
              <a:ea typeface="Arial"/>
              <a:cs typeface="Arial"/>
              <a:sym typeface="Arial"/>
            </a:endParaRPr>
          </a:p>
        </p:txBody>
      </p:sp>
      <p:sp>
        <p:nvSpPr>
          <p:cNvPr id="248" name="Google Shape;248;p9"/>
          <p:cNvSpPr/>
          <p:nvPr/>
        </p:nvSpPr>
        <p:spPr>
          <a:xfrm>
            <a:off x="2834640" y="2743200"/>
            <a:ext cx="438912" cy="502920"/>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5669280" y="2743200"/>
            <a:ext cx="438912" cy="502920"/>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8503920" y="2743200"/>
            <a:ext cx="438912" cy="502920"/>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a:off x="3794760" y="4553712"/>
            <a:ext cx="4645152" cy="749808"/>
          </a:xfrm>
          <a:prstGeom prst="roundRect">
            <a:avLst>
              <a:gd fmla="val 14634" name="adj"/>
            </a:avLst>
          </a:prstGeom>
          <a:solidFill>
            <a:srgbClr val="B5162D"/>
          </a:solidFill>
          <a:ln cap="flat" cmpd="sng" w="12700">
            <a:solidFill>
              <a:srgbClr val="B5162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3977640" y="4736592"/>
            <a:ext cx="4261104"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600"/>
              <a:buFont typeface="Arial"/>
              <a:buNone/>
            </a:pPr>
            <a:r>
              <a:rPr b="1" i="0" lang="en-US" sz="1600" u="none" cap="none" strike="noStrike">
                <a:solidFill>
                  <a:srgbClr val="F7F8FA"/>
                </a:solidFill>
                <a:latin typeface="Arial"/>
                <a:ea typeface="Arial"/>
                <a:cs typeface="Arial"/>
                <a:sym typeface="Arial"/>
              </a:rPr>
              <a:t>Align becomes the coordination layer across existing infrastructure</a:t>
            </a:r>
            <a:endParaRPr b="0" i="0" sz="1600" u="none" cap="none" strike="noStrike">
              <a:solidFill>
                <a:schemeClr val="dk1"/>
              </a:solidFill>
              <a:latin typeface="Arial"/>
              <a:ea typeface="Arial"/>
              <a:cs typeface="Arial"/>
              <a:sym typeface="Arial"/>
            </a:endParaRPr>
          </a:p>
        </p:txBody>
      </p:sp>
      <p:sp>
        <p:nvSpPr>
          <p:cNvPr id="253" name="Google Shape;253;p9"/>
          <p:cNvSpPr/>
          <p:nvPr/>
        </p:nvSpPr>
        <p:spPr>
          <a:xfrm>
            <a:off x="914400" y="5669280"/>
            <a:ext cx="1024128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2000"/>
              <a:buFont typeface="Arial"/>
              <a:buNone/>
            </a:pPr>
            <a:r>
              <a:rPr b="1" i="0" lang="en-US" sz="2000" u="none" cap="none" strike="noStrike">
                <a:solidFill>
                  <a:srgbClr val="F7F8FA"/>
                </a:solidFill>
                <a:latin typeface="Arial"/>
                <a:ea typeface="Arial"/>
                <a:cs typeface="Arial"/>
                <a:sym typeface="Arial"/>
              </a:rPr>
              <a:t>This is not new infrastructure. It is coordination of existing infrastructure.</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258" name="Shape 258"/>
        <p:cNvGrpSpPr/>
        <p:nvPr/>
      </p:nvGrpSpPr>
      <p:grpSpPr>
        <a:xfrm>
          <a:off x="0" y="0"/>
          <a:ext cx="0" cy="0"/>
          <a:chOff x="0" y="0"/>
          <a:chExt cx="0" cy="0"/>
        </a:xfrm>
      </p:grpSpPr>
      <p:pic>
        <p:nvPicPr>
          <p:cNvPr descr="/mnt/data/unzip_old/ppt/media/image-1-1.png" id="259" name="Google Shape;259;p10"/>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260" name="Google Shape;260;p10"/>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261" name="Google Shape;261;p10"/>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262" name="Google Shape;262;p10"/>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How Align sits beside the EMR</a:t>
            </a:r>
            <a:endParaRPr b="0" i="0" sz="2400" u="none" cap="none" strike="noStrike">
              <a:solidFill>
                <a:schemeClr val="dk1"/>
              </a:solidFill>
              <a:latin typeface="Arial"/>
              <a:ea typeface="Arial"/>
              <a:cs typeface="Arial"/>
              <a:sym typeface="Arial"/>
            </a:endParaRPr>
          </a:p>
        </p:txBody>
      </p:sp>
      <p:sp>
        <p:nvSpPr>
          <p:cNvPr id="263" name="Google Shape;263;p10"/>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The EMR remains the chart of record. Align becomes the execution engine layered next to it.</a:t>
            </a:r>
            <a:endParaRPr b="0" i="0" sz="1000" u="none" cap="none" strike="noStrike">
              <a:solidFill>
                <a:schemeClr val="dk1"/>
              </a:solidFill>
              <a:latin typeface="Arial"/>
              <a:ea typeface="Arial"/>
              <a:cs typeface="Arial"/>
              <a:sym typeface="Arial"/>
            </a:endParaRPr>
          </a:p>
        </p:txBody>
      </p:sp>
      <p:sp>
        <p:nvSpPr>
          <p:cNvPr id="264" name="Google Shape;264;p10"/>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265" name="Google Shape;265;p10"/>
          <p:cNvSpPr/>
          <p:nvPr/>
        </p:nvSpPr>
        <p:spPr>
          <a:xfrm>
            <a:off x="868680" y="1828800"/>
            <a:ext cx="3108960" cy="3566160"/>
          </a:xfrm>
          <a:prstGeom prst="roundRect">
            <a:avLst>
              <a:gd fmla="val 2353" name="adj"/>
            </a:avLst>
          </a:prstGeom>
          <a:solidFill>
            <a:srgbClr val="132133"/>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0"/>
          <p:cNvSpPr/>
          <p:nvPr/>
        </p:nvSpPr>
        <p:spPr>
          <a:xfrm>
            <a:off x="1097280" y="2084832"/>
            <a:ext cx="265176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2000"/>
              <a:buFont typeface="Arial"/>
              <a:buNone/>
            </a:pPr>
            <a:r>
              <a:rPr b="1" i="0" lang="en-US" sz="2000" u="none" cap="none" strike="noStrike">
                <a:solidFill>
                  <a:srgbClr val="F7F8FA"/>
                </a:solidFill>
                <a:latin typeface="Arial"/>
                <a:ea typeface="Arial"/>
                <a:cs typeface="Arial"/>
                <a:sym typeface="Arial"/>
              </a:rPr>
              <a:t>EMR stays in place</a:t>
            </a:r>
            <a:endParaRPr b="0" i="0" sz="2000" u="none" cap="none" strike="noStrike">
              <a:solidFill>
                <a:schemeClr val="dk1"/>
              </a:solidFill>
              <a:latin typeface="Arial"/>
              <a:ea typeface="Arial"/>
              <a:cs typeface="Arial"/>
              <a:sym typeface="Arial"/>
            </a:endParaRPr>
          </a:p>
        </p:txBody>
      </p:sp>
      <p:sp>
        <p:nvSpPr>
          <p:cNvPr id="267" name="Google Shape;267;p10"/>
          <p:cNvSpPr/>
          <p:nvPr/>
        </p:nvSpPr>
        <p:spPr>
          <a:xfrm>
            <a:off x="1078992" y="2788920"/>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0"/>
          <p:cNvSpPr/>
          <p:nvPr/>
        </p:nvSpPr>
        <p:spPr>
          <a:xfrm>
            <a:off x="1298448" y="2688336"/>
            <a:ext cx="25603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500"/>
              <a:buFont typeface="Arial"/>
              <a:buNone/>
            </a:pPr>
            <a:r>
              <a:rPr b="0" i="0" lang="en-US" sz="1500" u="none" cap="none" strike="noStrike">
                <a:solidFill>
                  <a:srgbClr val="C7D0DA"/>
                </a:solidFill>
                <a:latin typeface="Arial"/>
                <a:ea typeface="Arial"/>
                <a:cs typeface="Arial"/>
                <a:sym typeface="Arial"/>
              </a:rPr>
              <a:t>Pull-only access to patient context</a:t>
            </a:r>
            <a:endParaRPr b="0" i="0" sz="1500" u="none" cap="none" strike="noStrike">
              <a:solidFill>
                <a:schemeClr val="dk1"/>
              </a:solidFill>
              <a:latin typeface="Arial"/>
              <a:ea typeface="Arial"/>
              <a:cs typeface="Arial"/>
              <a:sym typeface="Arial"/>
            </a:endParaRPr>
          </a:p>
        </p:txBody>
      </p:sp>
      <p:sp>
        <p:nvSpPr>
          <p:cNvPr id="269" name="Google Shape;269;p10"/>
          <p:cNvSpPr/>
          <p:nvPr/>
        </p:nvSpPr>
        <p:spPr>
          <a:xfrm>
            <a:off x="1078992" y="3264408"/>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0"/>
          <p:cNvSpPr/>
          <p:nvPr/>
        </p:nvSpPr>
        <p:spPr>
          <a:xfrm>
            <a:off x="1298448" y="3163824"/>
            <a:ext cx="25603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500"/>
              <a:buFont typeface="Arial"/>
              <a:buNone/>
            </a:pPr>
            <a:r>
              <a:rPr b="0" i="0" lang="en-US" sz="1500" u="none" cap="none" strike="noStrike">
                <a:solidFill>
                  <a:srgbClr val="C7D0DA"/>
                </a:solidFill>
                <a:latin typeface="Arial"/>
                <a:ea typeface="Arial"/>
                <a:cs typeface="Arial"/>
                <a:sym typeface="Arial"/>
              </a:rPr>
              <a:t>No replacement of chart of record</a:t>
            </a:r>
            <a:endParaRPr b="0" i="0" sz="1500" u="none" cap="none" strike="noStrike">
              <a:solidFill>
                <a:schemeClr val="dk1"/>
              </a:solidFill>
              <a:latin typeface="Arial"/>
              <a:ea typeface="Arial"/>
              <a:cs typeface="Arial"/>
              <a:sym typeface="Arial"/>
            </a:endParaRPr>
          </a:p>
        </p:txBody>
      </p:sp>
      <p:sp>
        <p:nvSpPr>
          <p:cNvPr id="271" name="Google Shape;271;p10"/>
          <p:cNvSpPr/>
          <p:nvPr/>
        </p:nvSpPr>
        <p:spPr>
          <a:xfrm>
            <a:off x="1078992" y="3739896"/>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0"/>
          <p:cNvSpPr/>
          <p:nvPr/>
        </p:nvSpPr>
        <p:spPr>
          <a:xfrm>
            <a:off x="1298448" y="3639312"/>
            <a:ext cx="25603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500"/>
              <a:buFont typeface="Arial"/>
              <a:buNone/>
            </a:pPr>
            <a:r>
              <a:rPr b="0" i="0" lang="en-US" sz="1500" u="none" cap="none" strike="noStrike">
                <a:solidFill>
                  <a:srgbClr val="C7D0DA"/>
                </a:solidFill>
                <a:latin typeface="Arial"/>
                <a:ea typeface="Arial"/>
                <a:cs typeface="Arial"/>
                <a:sym typeface="Arial"/>
              </a:rPr>
              <a:t>Clinician workflow stays inside familiar systems</a:t>
            </a:r>
            <a:endParaRPr b="0" i="0" sz="1500" u="none" cap="none" strike="noStrike">
              <a:solidFill>
                <a:schemeClr val="dk1"/>
              </a:solidFill>
              <a:latin typeface="Arial"/>
              <a:ea typeface="Arial"/>
              <a:cs typeface="Arial"/>
              <a:sym typeface="Arial"/>
            </a:endParaRPr>
          </a:p>
        </p:txBody>
      </p:sp>
      <p:sp>
        <p:nvSpPr>
          <p:cNvPr id="273" name="Google Shape;273;p10"/>
          <p:cNvSpPr/>
          <p:nvPr/>
        </p:nvSpPr>
        <p:spPr>
          <a:xfrm>
            <a:off x="4251960" y="2880360"/>
            <a:ext cx="594360" cy="685800"/>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0"/>
          <p:cNvSpPr/>
          <p:nvPr/>
        </p:nvSpPr>
        <p:spPr>
          <a:xfrm>
            <a:off x="5074920" y="1627632"/>
            <a:ext cx="2103120" cy="3977640"/>
          </a:xfrm>
          <a:prstGeom prst="roundRect">
            <a:avLst>
              <a:gd fmla="val 3478" name="adj"/>
            </a:avLst>
          </a:prstGeom>
          <a:solidFill>
            <a:srgbClr val="B5162D"/>
          </a:solidFill>
          <a:ln cap="flat" cmpd="sng" w="12700">
            <a:solidFill>
              <a:srgbClr val="B5162D"/>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0"/>
          <p:cNvSpPr/>
          <p:nvPr/>
        </p:nvSpPr>
        <p:spPr>
          <a:xfrm>
            <a:off x="5321808" y="2103120"/>
            <a:ext cx="1591056" cy="1417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2400"/>
              <a:buFont typeface="Arial"/>
              <a:buNone/>
            </a:pPr>
            <a:r>
              <a:rPr b="1" i="0" lang="en-US" sz="2400" u="none" cap="none" strike="noStrike">
                <a:solidFill>
                  <a:srgbClr val="F7F8FA"/>
                </a:solidFill>
                <a:latin typeface="Arial"/>
                <a:ea typeface="Arial"/>
                <a:cs typeface="Arial"/>
                <a:sym typeface="Arial"/>
              </a:rPr>
              <a:t>ALIGN</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7F8FA"/>
              </a:buClr>
              <a:buSzPts val="2400"/>
              <a:buFont typeface="Arial"/>
              <a:buNone/>
            </a:pPr>
            <a:r>
              <a:rPr b="1" i="0" lang="en-US" sz="2400" u="none" cap="none" strike="noStrike">
                <a:solidFill>
                  <a:srgbClr val="F7F8FA"/>
                </a:solidFill>
                <a:latin typeface="Arial"/>
                <a:ea typeface="Arial"/>
                <a:cs typeface="Arial"/>
                <a:sym typeface="Arial"/>
              </a:rPr>
              <a:t>Execution</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7F8FA"/>
              </a:buClr>
              <a:buSzPts val="2400"/>
              <a:buFont typeface="Arial"/>
              <a:buNone/>
            </a:pPr>
            <a:r>
              <a:rPr b="1" i="0" lang="en-US" sz="2400" u="none" cap="none" strike="noStrike">
                <a:solidFill>
                  <a:srgbClr val="F7F8FA"/>
                </a:solidFill>
                <a:latin typeface="Arial"/>
                <a:ea typeface="Arial"/>
                <a:cs typeface="Arial"/>
                <a:sym typeface="Arial"/>
              </a:rPr>
              <a:t>Layer</a:t>
            </a:r>
            <a:endParaRPr b="0" i="0" sz="2400" u="none" cap="none" strike="noStrike">
              <a:solidFill>
                <a:schemeClr val="dk1"/>
              </a:solidFill>
              <a:latin typeface="Arial"/>
              <a:ea typeface="Arial"/>
              <a:cs typeface="Arial"/>
              <a:sym typeface="Arial"/>
            </a:endParaRPr>
          </a:p>
        </p:txBody>
      </p:sp>
      <p:sp>
        <p:nvSpPr>
          <p:cNvPr id="276" name="Google Shape;276;p10"/>
          <p:cNvSpPr/>
          <p:nvPr/>
        </p:nvSpPr>
        <p:spPr>
          <a:xfrm>
            <a:off x="5532120" y="4160520"/>
            <a:ext cx="1170432" cy="7132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FEAE2"/>
              </a:buClr>
              <a:buSzPts val="1800"/>
              <a:buFont typeface="Arial"/>
              <a:buNone/>
            </a:pPr>
            <a:r>
              <a:rPr b="1" i="0" lang="en-US" sz="1800" u="none" cap="none" strike="noStrike">
                <a:solidFill>
                  <a:srgbClr val="EFEAE2"/>
                </a:solidFill>
                <a:latin typeface="Arial"/>
                <a:ea typeface="Arial"/>
                <a:cs typeface="Arial"/>
                <a:sym typeface="Arial"/>
              </a:rPr>
              <a:t>Think</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EFEAE2"/>
              </a:buClr>
              <a:buSzPts val="1800"/>
              <a:buFont typeface="Arial"/>
              <a:buNone/>
            </a:pPr>
            <a:r>
              <a:rPr b="1" i="0" lang="en-US" sz="1800" u="none" cap="none" strike="noStrike">
                <a:solidFill>
                  <a:srgbClr val="EFEAE2"/>
                </a:solidFill>
                <a:latin typeface="Arial"/>
                <a:ea typeface="Arial"/>
                <a:cs typeface="Arial"/>
                <a:sym typeface="Arial"/>
              </a:rPr>
              <a:t>Fetch</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EFEAE2"/>
              </a:buClr>
              <a:buSzPts val="1800"/>
              <a:buFont typeface="Arial"/>
              <a:buNone/>
            </a:pPr>
            <a:r>
              <a:rPr b="1" i="0" lang="en-US" sz="1800" u="none" cap="none" strike="noStrike">
                <a:solidFill>
                  <a:srgbClr val="EFEAE2"/>
                </a:solidFill>
                <a:latin typeface="Arial"/>
                <a:ea typeface="Arial"/>
                <a:cs typeface="Arial"/>
                <a:sym typeface="Arial"/>
              </a:rPr>
              <a:t>Act</a:t>
            </a:r>
            <a:endParaRPr b="0" i="0" sz="1800" u="none" cap="none" strike="noStrike">
              <a:solidFill>
                <a:schemeClr val="dk1"/>
              </a:solidFill>
              <a:latin typeface="Arial"/>
              <a:ea typeface="Arial"/>
              <a:cs typeface="Arial"/>
              <a:sym typeface="Arial"/>
            </a:endParaRPr>
          </a:p>
        </p:txBody>
      </p:sp>
      <p:sp>
        <p:nvSpPr>
          <p:cNvPr id="277" name="Google Shape;277;p10"/>
          <p:cNvSpPr/>
          <p:nvPr/>
        </p:nvSpPr>
        <p:spPr>
          <a:xfrm>
            <a:off x="7388352" y="2880360"/>
            <a:ext cx="594360" cy="685800"/>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0"/>
          <p:cNvSpPr/>
          <p:nvPr/>
        </p:nvSpPr>
        <p:spPr>
          <a:xfrm>
            <a:off x="8183880" y="1828800"/>
            <a:ext cx="3154680" cy="3566160"/>
          </a:xfrm>
          <a:prstGeom prst="roundRect">
            <a:avLst>
              <a:gd fmla="val 2319" name="adj"/>
            </a:avLst>
          </a:prstGeom>
          <a:solidFill>
            <a:srgbClr val="10201F"/>
          </a:solidFill>
          <a:ln cap="flat" cmpd="sng" w="12700">
            <a:solidFill>
              <a:srgbClr val="2F564D"/>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0"/>
          <p:cNvSpPr/>
          <p:nvPr/>
        </p:nvSpPr>
        <p:spPr>
          <a:xfrm>
            <a:off x="8394192" y="2084832"/>
            <a:ext cx="274320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2000"/>
              <a:buFont typeface="Arial"/>
              <a:buNone/>
            </a:pPr>
            <a:r>
              <a:rPr b="1" i="0" lang="en-US" sz="2000" u="none" cap="none" strike="noStrike">
                <a:solidFill>
                  <a:srgbClr val="F7F8FA"/>
                </a:solidFill>
                <a:latin typeface="Arial"/>
                <a:ea typeface="Arial"/>
                <a:cs typeface="Arial"/>
                <a:sym typeface="Arial"/>
              </a:rPr>
              <a:t>Write-back and routing</a:t>
            </a:r>
            <a:endParaRPr b="0" i="0" sz="2000" u="none" cap="none" strike="noStrike">
              <a:solidFill>
                <a:schemeClr val="dk1"/>
              </a:solidFill>
              <a:latin typeface="Arial"/>
              <a:ea typeface="Arial"/>
              <a:cs typeface="Arial"/>
              <a:sym typeface="Arial"/>
            </a:endParaRPr>
          </a:p>
        </p:txBody>
      </p:sp>
      <p:sp>
        <p:nvSpPr>
          <p:cNvPr id="280" name="Google Shape;280;p10"/>
          <p:cNvSpPr/>
          <p:nvPr/>
        </p:nvSpPr>
        <p:spPr>
          <a:xfrm>
            <a:off x="8394192" y="2798064"/>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0"/>
          <p:cNvSpPr/>
          <p:nvPr/>
        </p:nvSpPr>
        <p:spPr>
          <a:xfrm>
            <a:off x="8613648" y="2697480"/>
            <a:ext cx="2487168"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Notes</a:t>
            </a:r>
            <a:endParaRPr b="0" i="0" sz="1500" u="none" cap="none" strike="noStrike">
              <a:solidFill>
                <a:schemeClr val="dk1"/>
              </a:solidFill>
              <a:latin typeface="Arial"/>
              <a:ea typeface="Arial"/>
              <a:cs typeface="Arial"/>
              <a:sym typeface="Arial"/>
            </a:endParaRPr>
          </a:p>
        </p:txBody>
      </p:sp>
      <p:sp>
        <p:nvSpPr>
          <p:cNvPr id="282" name="Google Shape;282;p10"/>
          <p:cNvSpPr/>
          <p:nvPr/>
        </p:nvSpPr>
        <p:spPr>
          <a:xfrm>
            <a:off x="8394192" y="3273552"/>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0"/>
          <p:cNvSpPr/>
          <p:nvPr/>
        </p:nvSpPr>
        <p:spPr>
          <a:xfrm>
            <a:off x="8613648" y="3172968"/>
            <a:ext cx="2487168"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Forms</a:t>
            </a:r>
            <a:endParaRPr b="0" i="0" sz="1500" u="none" cap="none" strike="noStrike">
              <a:solidFill>
                <a:schemeClr val="dk1"/>
              </a:solidFill>
              <a:latin typeface="Arial"/>
              <a:ea typeface="Arial"/>
              <a:cs typeface="Arial"/>
              <a:sym typeface="Arial"/>
            </a:endParaRPr>
          </a:p>
        </p:txBody>
      </p:sp>
      <p:sp>
        <p:nvSpPr>
          <p:cNvPr id="284" name="Google Shape;284;p10"/>
          <p:cNvSpPr/>
          <p:nvPr/>
        </p:nvSpPr>
        <p:spPr>
          <a:xfrm>
            <a:off x="8394192" y="3749040"/>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0"/>
          <p:cNvSpPr/>
          <p:nvPr/>
        </p:nvSpPr>
        <p:spPr>
          <a:xfrm>
            <a:off x="8613648" y="3648456"/>
            <a:ext cx="2487168"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Referrals</a:t>
            </a:r>
            <a:endParaRPr b="0" i="0" sz="1500" u="none" cap="none" strike="noStrike">
              <a:solidFill>
                <a:schemeClr val="dk1"/>
              </a:solidFill>
              <a:latin typeface="Arial"/>
              <a:ea typeface="Arial"/>
              <a:cs typeface="Arial"/>
              <a:sym typeface="Arial"/>
            </a:endParaRPr>
          </a:p>
        </p:txBody>
      </p:sp>
      <p:sp>
        <p:nvSpPr>
          <p:cNvPr id="286" name="Google Shape;286;p10"/>
          <p:cNvSpPr/>
          <p:nvPr/>
        </p:nvSpPr>
        <p:spPr>
          <a:xfrm>
            <a:off x="8394192" y="4224528"/>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0"/>
          <p:cNvSpPr/>
          <p:nvPr/>
        </p:nvSpPr>
        <p:spPr>
          <a:xfrm>
            <a:off x="8613648" y="4123944"/>
            <a:ext cx="2487168"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Billing staging</a:t>
            </a:r>
            <a:endParaRPr b="0" i="0" sz="1500" u="none" cap="none" strike="noStrike">
              <a:solidFill>
                <a:schemeClr val="dk1"/>
              </a:solidFill>
              <a:latin typeface="Arial"/>
              <a:ea typeface="Arial"/>
              <a:cs typeface="Arial"/>
              <a:sym typeface="Arial"/>
            </a:endParaRPr>
          </a:p>
        </p:txBody>
      </p:sp>
      <p:sp>
        <p:nvSpPr>
          <p:cNvPr id="288" name="Google Shape;288;p10"/>
          <p:cNvSpPr/>
          <p:nvPr/>
        </p:nvSpPr>
        <p:spPr>
          <a:xfrm>
            <a:off x="8394192" y="4700016"/>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0"/>
          <p:cNvSpPr/>
          <p:nvPr/>
        </p:nvSpPr>
        <p:spPr>
          <a:xfrm>
            <a:off x="8613648" y="4599432"/>
            <a:ext cx="2487168"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Task queue / fax routing</a:t>
            </a:r>
            <a:endParaRPr b="0" i="0" sz="1500" u="none" cap="none" strike="noStrike">
              <a:solidFill>
                <a:schemeClr val="dk1"/>
              </a:solidFill>
              <a:latin typeface="Arial"/>
              <a:ea typeface="Arial"/>
              <a:cs typeface="Arial"/>
              <a:sym typeface="Arial"/>
            </a:endParaRPr>
          </a:p>
        </p:txBody>
      </p:sp>
      <p:sp>
        <p:nvSpPr>
          <p:cNvPr id="290" name="Google Shape;290;p10"/>
          <p:cNvSpPr/>
          <p:nvPr/>
        </p:nvSpPr>
        <p:spPr>
          <a:xfrm>
            <a:off x="914400" y="5742432"/>
            <a:ext cx="1033272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2000"/>
              <a:buFont typeface="Arial"/>
              <a:buNone/>
            </a:pPr>
            <a:r>
              <a:rPr b="1" i="0" lang="en-US" sz="2000" u="none" cap="none" strike="noStrike">
                <a:solidFill>
                  <a:srgbClr val="F7F8FA"/>
                </a:solidFill>
                <a:latin typeface="Arial"/>
                <a:ea typeface="Arial"/>
                <a:cs typeface="Arial"/>
                <a:sym typeface="Arial"/>
              </a:rPr>
              <a:t>Your EMR remains the source of truth. Align becomes the execution engine.</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EE9"/>
        </a:solidFill>
      </p:bgPr>
    </p:bg>
    <p:spTree>
      <p:nvGrpSpPr>
        <p:cNvPr id="295" name="Shape 295"/>
        <p:cNvGrpSpPr/>
        <p:nvPr/>
      </p:nvGrpSpPr>
      <p:grpSpPr>
        <a:xfrm>
          <a:off x="0" y="0"/>
          <a:ext cx="0" cy="0"/>
          <a:chOff x="0" y="0"/>
          <a:chExt cx="0" cy="0"/>
        </a:xfrm>
      </p:grpSpPr>
      <p:pic>
        <p:nvPicPr>
          <p:cNvPr descr="/mnt/data/unzip_old/ppt/media/image-2-1.png" id="296" name="Google Shape;296;p11"/>
          <p:cNvPicPr preferRelativeResize="0"/>
          <p:nvPr/>
        </p:nvPicPr>
        <p:blipFill rotWithShape="1">
          <a:blip r:embed="rId3">
            <a:alphaModFix amt="85000"/>
          </a:blip>
          <a:srcRect b="0" l="0" r="0" t="0"/>
          <a:stretch/>
        </p:blipFill>
        <p:spPr>
          <a:xfrm>
            <a:off x="0" y="5760720"/>
            <a:ext cx="12191695" cy="1097280"/>
          </a:xfrm>
          <a:prstGeom prst="rect">
            <a:avLst/>
          </a:prstGeom>
          <a:noFill/>
          <a:ln>
            <a:noFill/>
          </a:ln>
        </p:spPr>
      </p:pic>
      <p:cxnSp>
        <p:nvCxnSpPr>
          <p:cNvPr id="297" name="Google Shape;297;p11"/>
          <p:cNvCxnSpPr/>
          <p:nvPr/>
        </p:nvCxnSpPr>
        <p:spPr>
          <a:xfrm>
            <a:off x="731520" y="1078992"/>
            <a:ext cx="2377440" cy="0"/>
          </a:xfrm>
          <a:prstGeom prst="straightConnector1">
            <a:avLst/>
          </a:prstGeom>
          <a:noFill/>
          <a:ln cap="flat" cmpd="sng" w="12700">
            <a:solidFill>
              <a:srgbClr val="E3324D"/>
            </a:solidFill>
            <a:prstDash val="solid"/>
            <a:round/>
            <a:headEnd len="sm" w="sm" type="none"/>
            <a:tailEnd len="sm" w="sm" type="none"/>
          </a:ln>
        </p:spPr>
      </p:cxnSp>
      <p:sp>
        <p:nvSpPr>
          <p:cNvPr id="298" name="Google Shape;298;p11"/>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2400"/>
              <a:buFont typeface="Play"/>
              <a:buNone/>
            </a:pPr>
            <a:r>
              <a:rPr b="1" i="0" lang="en-US" sz="2400" u="none" cap="none" strike="noStrike">
                <a:solidFill>
                  <a:srgbClr val="20262D"/>
                </a:solidFill>
                <a:latin typeface="Play"/>
                <a:ea typeface="Play"/>
                <a:cs typeface="Play"/>
                <a:sym typeface="Play"/>
              </a:rPr>
              <a:t>The trust architecture: extract with AI, decide with rules, log every step.</a:t>
            </a:r>
            <a:endParaRPr b="1" i="0" sz="2400" u="none" cap="none" strike="noStrike">
              <a:solidFill>
                <a:schemeClr val="dk1"/>
              </a:solidFill>
              <a:latin typeface="Arial"/>
              <a:ea typeface="Arial"/>
              <a:cs typeface="Arial"/>
              <a:sym typeface="Arial"/>
            </a:endParaRPr>
          </a:p>
        </p:txBody>
      </p:sp>
      <p:sp>
        <p:nvSpPr>
          <p:cNvPr id="299" name="Google Shape;299;p11"/>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6270"/>
              </a:buClr>
              <a:buSzPts val="1000"/>
              <a:buFont typeface="Arial"/>
              <a:buNone/>
            </a:pPr>
            <a:r>
              <a:rPr b="0" i="0" lang="en-US" sz="1000" u="none" cap="none" strike="noStrike">
                <a:solidFill>
                  <a:srgbClr val="596270"/>
                </a:solidFill>
                <a:latin typeface="Arial"/>
                <a:ea typeface="Arial"/>
                <a:cs typeface="Arial"/>
                <a:sym typeface="Arial"/>
              </a:rPr>
              <a:t>This is how Align differentiates from tools that only generate language.</a:t>
            </a:r>
            <a:endParaRPr b="0" i="0" sz="1000" u="none" cap="none" strike="noStrike">
              <a:solidFill>
                <a:schemeClr val="dk1"/>
              </a:solidFill>
              <a:latin typeface="Arial"/>
              <a:ea typeface="Arial"/>
              <a:cs typeface="Arial"/>
              <a:sym typeface="Arial"/>
            </a:endParaRPr>
          </a:p>
        </p:txBody>
      </p:sp>
      <p:sp>
        <p:nvSpPr>
          <p:cNvPr id="300" name="Google Shape;300;p11"/>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301" name="Google Shape;301;p11"/>
          <p:cNvSpPr/>
          <p:nvPr/>
        </p:nvSpPr>
        <p:spPr>
          <a:xfrm>
            <a:off x="804672" y="2148840"/>
            <a:ext cx="1920240" cy="2240280"/>
          </a:xfrm>
          <a:prstGeom prst="roundRect">
            <a:avLst>
              <a:gd fmla="val 3810"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1"/>
          <p:cNvSpPr/>
          <p:nvPr/>
        </p:nvSpPr>
        <p:spPr>
          <a:xfrm>
            <a:off x="1033272" y="2423160"/>
            <a:ext cx="292608" cy="164592"/>
          </a:xfrm>
          <a:prstGeom prst="roundRect">
            <a:avLst>
              <a:gd fmla="val 16667"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1"/>
          <p:cNvSpPr/>
          <p:nvPr/>
        </p:nvSpPr>
        <p:spPr>
          <a:xfrm>
            <a:off x="1408176" y="2386584"/>
            <a:ext cx="10972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100"/>
              <a:buFont typeface="Arial"/>
              <a:buNone/>
            </a:pPr>
            <a:r>
              <a:rPr b="1" i="0" lang="en-US" sz="1100" u="none" cap="none" strike="noStrike">
                <a:solidFill>
                  <a:srgbClr val="20262D"/>
                </a:solidFill>
                <a:latin typeface="Arial"/>
                <a:ea typeface="Arial"/>
                <a:cs typeface="Arial"/>
                <a:sym typeface="Arial"/>
              </a:rPr>
              <a:t>1. Listen</a:t>
            </a:r>
            <a:endParaRPr b="0" i="0" sz="1100" u="none" cap="none" strike="noStrike">
              <a:solidFill>
                <a:schemeClr val="dk1"/>
              </a:solidFill>
              <a:latin typeface="Arial"/>
              <a:ea typeface="Arial"/>
              <a:cs typeface="Arial"/>
              <a:sym typeface="Arial"/>
            </a:endParaRPr>
          </a:p>
        </p:txBody>
      </p:sp>
      <p:sp>
        <p:nvSpPr>
          <p:cNvPr id="304" name="Google Shape;304;p11"/>
          <p:cNvSpPr/>
          <p:nvPr/>
        </p:nvSpPr>
        <p:spPr>
          <a:xfrm>
            <a:off x="1005840" y="2880360"/>
            <a:ext cx="1517904" cy="1005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40"/>
              <a:buFont typeface="Arial"/>
              <a:buNone/>
            </a:pPr>
            <a:r>
              <a:rPr b="0" i="0" lang="en-US" sz="1040" u="none" cap="none" strike="noStrike">
                <a:solidFill>
                  <a:srgbClr val="555D69"/>
                </a:solidFill>
                <a:latin typeface="Arial"/>
                <a:ea typeface="Arial"/>
                <a:cs typeface="Arial"/>
                <a:sym typeface="Arial"/>
              </a:rPr>
              <a:t>Transcript + chart + forms + devices</a:t>
            </a:r>
            <a:endParaRPr b="0" i="0" sz="1040" u="none" cap="none" strike="noStrike">
              <a:solidFill>
                <a:schemeClr val="dk1"/>
              </a:solidFill>
              <a:latin typeface="Arial"/>
              <a:ea typeface="Arial"/>
              <a:cs typeface="Arial"/>
              <a:sym typeface="Arial"/>
            </a:endParaRPr>
          </a:p>
        </p:txBody>
      </p:sp>
      <p:sp>
        <p:nvSpPr>
          <p:cNvPr id="305" name="Google Shape;305;p11"/>
          <p:cNvSpPr/>
          <p:nvPr/>
        </p:nvSpPr>
        <p:spPr>
          <a:xfrm>
            <a:off x="3044952" y="2148840"/>
            <a:ext cx="1920240" cy="2240280"/>
          </a:xfrm>
          <a:prstGeom prst="roundRect">
            <a:avLst>
              <a:gd fmla="val 3810"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1"/>
          <p:cNvSpPr/>
          <p:nvPr/>
        </p:nvSpPr>
        <p:spPr>
          <a:xfrm>
            <a:off x="3273552" y="2423160"/>
            <a:ext cx="292608" cy="164592"/>
          </a:xfrm>
          <a:prstGeom prst="roundRect">
            <a:avLst>
              <a:gd fmla="val 16667"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1"/>
          <p:cNvSpPr/>
          <p:nvPr/>
        </p:nvSpPr>
        <p:spPr>
          <a:xfrm>
            <a:off x="3648456" y="2386584"/>
            <a:ext cx="10972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100"/>
              <a:buFont typeface="Arial"/>
              <a:buNone/>
            </a:pPr>
            <a:r>
              <a:rPr b="1" i="0" lang="en-US" sz="1100" u="none" cap="none" strike="noStrike">
                <a:solidFill>
                  <a:srgbClr val="20262D"/>
                </a:solidFill>
                <a:latin typeface="Arial"/>
                <a:ea typeface="Arial"/>
                <a:cs typeface="Arial"/>
                <a:sym typeface="Arial"/>
              </a:rPr>
              <a:t>2. Structure</a:t>
            </a:r>
            <a:endParaRPr b="0" i="0" sz="1100" u="none" cap="none" strike="noStrike">
              <a:solidFill>
                <a:schemeClr val="dk1"/>
              </a:solidFill>
              <a:latin typeface="Arial"/>
              <a:ea typeface="Arial"/>
              <a:cs typeface="Arial"/>
              <a:sym typeface="Arial"/>
            </a:endParaRPr>
          </a:p>
        </p:txBody>
      </p:sp>
      <p:sp>
        <p:nvSpPr>
          <p:cNvPr id="308" name="Google Shape;308;p11"/>
          <p:cNvSpPr/>
          <p:nvPr/>
        </p:nvSpPr>
        <p:spPr>
          <a:xfrm>
            <a:off x="3246120" y="2880360"/>
            <a:ext cx="1517904" cy="1005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40"/>
              <a:buFont typeface="Arial"/>
              <a:buNone/>
            </a:pPr>
            <a:r>
              <a:rPr b="0" i="0" lang="en-US" sz="1040" u="none" cap="none" strike="noStrike">
                <a:solidFill>
                  <a:srgbClr val="555D69"/>
                </a:solidFill>
                <a:latin typeface="Arial"/>
                <a:ea typeface="Arial"/>
                <a:cs typeface="Arial"/>
                <a:sym typeface="Arial"/>
              </a:rPr>
              <a:t>Facts become encounter objects, not loose text</a:t>
            </a:r>
            <a:endParaRPr b="0" i="0" sz="1040" u="none" cap="none" strike="noStrike">
              <a:solidFill>
                <a:schemeClr val="dk1"/>
              </a:solidFill>
              <a:latin typeface="Arial"/>
              <a:ea typeface="Arial"/>
              <a:cs typeface="Arial"/>
              <a:sym typeface="Arial"/>
            </a:endParaRPr>
          </a:p>
        </p:txBody>
      </p:sp>
      <p:sp>
        <p:nvSpPr>
          <p:cNvPr id="309" name="Google Shape;309;p11"/>
          <p:cNvSpPr/>
          <p:nvPr/>
        </p:nvSpPr>
        <p:spPr>
          <a:xfrm>
            <a:off x="5285232" y="2148840"/>
            <a:ext cx="1920240" cy="2240280"/>
          </a:xfrm>
          <a:prstGeom prst="roundRect">
            <a:avLst>
              <a:gd fmla="val 3810" name="adj"/>
            </a:avLst>
          </a:prstGeom>
          <a:solidFill>
            <a:srgbClr val="0D1A2A"/>
          </a:solidFill>
          <a:ln cap="flat" cmpd="sng" w="12700">
            <a:solidFill>
              <a:srgbClr val="0E1B2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1"/>
          <p:cNvSpPr/>
          <p:nvPr/>
        </p:nvSpPr>
        <p:spPr>
          <a:xfrm>
            <a:off x="5513832" y="2423160"/>
            <a:ext cx="292608" cy="164592"/>
          </a:xfrm>
          <a:prstGeom prst="roundRect">
            <a:avLst>
              <a:gd fmla="val 16667"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1"/>
          <p:cNvSpPr/>
          <p:nvPr/>
        </p:nvSpPr>
        <p:spPr>
          <a:xfrm>
            <a:off x="5888736" y="2386584"/>
            <a:ext cx="10972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100"/>
              <a:buFont typeface="Arial"/>
              <a:buNone/>
            </a:pPr>
            <a:r>
              <a:rPr b="1" i="0" lang="en-US" sz="1100" u="none" cap="none" strike="noStrike">
                <a:solidFill>
                  <a:srgbClr val="F7F8FA"/>
                </a:solidFill>
                <a:latin typeface="Arial"/>
                <a:ea typeface="Arial"/>
                <a:cs typeface="Arial"/>
                <a:sym typeface="Arial"/>
              </a:rPr>
              <a:t>3. Check</a:t>
            </a:r>
            <a:endParaRPr b="0" i="0" sz="1100" u="none" cap="none" strike="noStrike">
              <a:solidFill>
                <a:schemeClr val="dk1"/>
              </a:solidFill>
              <a:latin typeface="Arial"/>
              <a:ea typeface="Arial"/>
              <a:cs typeface="Arial"/>
              <a:sym typeface="Arial"/>
            </a:endParaRPr>
          </a:p>
        </p:txBody>
      </p:sp>
      <p:sp>
        <p:nvSpPr>
          <p:cNvPr id="312" name="Google Shape;312;p11"/>
          <p:cNvSpPr/>
          <p:nvPr/>
        </p:nvSpPr>
        <p:spPr>
          <a:xfrm>
            <a:off x="5486400" y="2880360"/>
            <a:ext cx="1517904" cy="1005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040"/>
              <a:buFont typeface="Arial"/>
              <a:buNone/>
            </a:pPr>
            <a:r>
              <a:rPr b="0" i="0" lang="en-US" sz="1040" u="none" cap="none" strike="noStrike">
                <a:solidFill>
                  <a:srgbClr val="F7F8FA"/>
                </a:solidFill>
                <a:latin typeface="Arial"/>
                <a:ea typeface="Arial"/>
                <a:cs typeface="Arial"/>
                <a:sym typeface="Arial"/>
              </a:rPr>
              <a:t>Deterministic provincial rules fire on codes, modifiers, forms and safety logic</a:t>
            </a:r>
            <a:endParaRPr b="0" i="0" sz="1040" u="none" cap="none" strike="noStrike">
              <a:solidFill>
                <a:schemeClr val="dk1"/>
              </a:solidFill>
              <a:latin typeface="Arial"/>
              <a:ea typeface="Arial"/>
              <a:cs typeface="Arial"/>
              <a:sym typeface="Arial"/>
            </a:endParaRPr>
          </a:p>
        </p:txBody>
      </p:sp>
      <p:sp>
        <p:nvSpPr>
          <p:cNvPr id="313" name="Google Shape;313;p11"/>
          <p:cNvSpPr/>
          <p:nvPr/>
        </p:nvSpPr>
        <p:spPr>
          <a:xfrm>
            <a:off x="7525512" y="2148840"/>
            <a:ext cx="1920240" cy="2240280"/>
          </a:xfrm>
          <a:prstGeom prst="roundRect">
            <a:avLst>
              <a:gd fmla="val 3810"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1"/>
          <p:cNvSpPr/>
          <p:nvPr/>
        </p:nvSpPr>
        <p:spPr>
          <a:xfrm>
            <a:off x="7754112" y="2423160"/>
            <a:ext cx="292608" cy="164592"/>
          </a:xfrm>
          <a:prstGeom prst="roundRect">
            <a:avLst>
              <a:gd fmla="val 16667"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1"/>
          <p:cNvSpPr/>
          <p:nvPr/>
        </p:nvSpPr>
        <p:spPr>
          <a:xfrm>
            <a:off x="8129016" y="2386584"/>
            <a:ext cx="10972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100"/>
              <a:buFont typeface="Arial"/>
              <a:buNone/>
            </a:pPr>
            <a:r>
              <a:rPr b="1" i="0" lang="en-US" sz="1100" u="none" cap="none" strike="noStrike">
                <a:solidFill>
                  <a:srgbClr val="20262D"/>
                </a:solidFill>
                <a:latin typeface="Arial"/>
                <a:ea typeface="Arial"/>
                <a:cs typeface="Arial"/>
                <a:sym typeface="Arial"/>
              </a:rPr>
              <a:t>4. Stage</a:t>
            </a:r>
            <a:endParaRPr b="0" i="0" sz="1100" u="none" cap="none" strike="noStrike">
              <a:solidFill>
                <a:schemeClr val="dk1"/>
              </a:solidFill>
              <a:latin typeface="Arial"/>
              <a:ea typeface="Arial"/>
              <a:cs typeface="Arial"/>
              <a:sym typeface="Arial"/>
            </a:endParaRPr>
          </a:p>
        </p:txBody>
      </p:sp>
      <p:sp>
        <p:nvSpPr>
          <p:cNvPr id="316" name="Google Shape;316;p11"/>
          <p:cNvSpPr/>
          <p:nvPr/>
        </p:nvSpPr>
        <p:spPr>
          <a:xfrm>
            <a:off x="7726680" y="2880360"/>
            <a:ext cx="1517904" cy="1005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40"/>
              <a:buFont typeface="Arial"/>
              <a:buNone/>
            </a:pPr>
            <a:r>
              <a:rPr b="0" i="0" lang="en-US" sz="1040" u="none" cap="none" strike="noStrike">
                <a:solidFill>
                  <a:srgbClr val="555D69"/>
                </a:solidFill>
                <a:latin typeface="Arial"/>
                <a:ea typeface="Arial"/>
                <a:cs typeface="Arial"/>
                <a:sym typeface="Arial"/>
              </a:rPr>
              <a:t>Physician sees one review surface with editable outputs</a:t>
            </a:r>
            <a:endParaRPr b="0" i="0" sz="1040" u="none" cap="none" strike="noStrike">
              <a:solidFill>
                <a:schemeClr val="dk1"/>
              </a:solidFill>
              <a:latin typeface="Arial"/>
              <a:ea typeface="Arial"/>
              <a:cs typeface="Arial"/>
              <a:sym typeface="Arial"/>
            </a:endParaRPr>
          </a:p>
        </p:txBody>
      </p:sp>
      <p:sp>
        <p:nvSpPr>
          <p:cNvPr id="317" name="Google Shape;317;p11"/>
          <p:cNvSpPr/>
          <p:nvPr/>
        </p:nvSpPr>
        <p:spPr>
          <a:xfrm>
            <a:off x="9765792" y="2148840"/>
            <a:ext cx="1920240" cy="2240280"/>
          </a:xfrm>
          <a:prstGeom prst="roundRect">
            <a:avLst>
              <a:gd fmla="val 3810"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1"/>
          <p:cNvSpPr/>
          <p:nvPr/>
        </p:nvSpPr>
        <p:spPr>
          <a:xfrm>
            <a:off x="9994392" y="2423160"/>
            <a:ext cx="292608" cy="164592"/>
          </a:xfrm>
          <a:prstGeom prst="roundRect">
            <a:avLst>
              <a:gd fmla="val 16667"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p:cNvSpPr/>
          <p:nvPr/>
        </p:nvSpPr>
        <p:spPr>
          <a:xfrm>
            <a:off x="10369296" y="2386584"/>
            <a:ext cx="10972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100"/>
              <a:buFont typeface="Arial"/>
              <a:buNone/>
            </a:pPr>
            <a:r>
              <a:rPr b="1" i="0" lang="en-US" sz="1100" u="none" cap="none" strike="noStrike">
                <a:solidFill>
                  <a:srgbClr val="20262D"/>
                </a:solidFill>
                <a:latin typeface="Arial"/>
                <a:ea typeface="Arial"/>
                <a:cs typeface="Arial"/>
                <a:sym typeface="Arial"/>
              </a:rPr>
              <a:t>5. Log</a:t>
            </a:r>
            <a:endParaRPr b="0" i="0" sz="1100" u="none" cap="none" strike="noStrike">
              <a:solidFill>
                <a:schemeClr val="dk1"/>
              </a:solidFill>
              <a:latin typeface="Arial"/>
              <a:ea typeface="Arial"/>
              <a:cs typeface="Arial"/>
              <a:sym typeface="Arial"/>
            </a:endParaRPr>
          </a:p>
        </p:txBody>
      </p:sp>
      <p:sp>
        <p:nvSpPr>
          <p:cNvPr id="320" name="Google Shape;320;p11"/>
          <p:cNvSpPr/>
          <p:nvPr/>
        </p:nvSpPr>
        <p:spPr>
          <a:xfrm>
            <a:off x="9966960" y="2880360"/>
            <a:ext cx="1517904" cy="1005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40"/>
              <a:buFont typeface="Arial"/>
              <a:buNone/>
            </a:pPr>
            <a:r>
              <a:rPr b="0" i="0" lang="en-US" sz="1040" u="none" cap="none" strike="noStrike">
                <a:solidFill>
                  <a:srgbClr val="555D69"/>
                </a:solidFill>
                <a:latin typeface="Arial"/>
                <a:ea typeface="Arial"/>
                <a:cs typeface="Arial"/>
                <a:sym typeface="Arial"/>
              </a:rPr>
              <a:t>Every action, source and rule path is written into an auditable pipeline</a:t>
            </a:r>
            <a:endParaRPr b="0" i="0" sz="1040" u="none" cap="none" strike="noStrike">
              <a:solidFill>
                <a:schemeClr val="dk1"/>
              </a:solidFill>
              <a:latin typeface="Arial"/>
              <a:ea typeface="Arial"/>
              <a:cs typeface="Arial"/>
              <a:sym typeface="Arial"/>
            </a:endParaRPr>
          </a:p>
        </p:txBody>
      </p:sp>
      <p:sp>
        <p:nvSpPr>
          <p:cNvPr id="321" name="Google Shape;321;p11"/>
          <p:cNvSpPr/>
          <p:nvPr/>
        </p:nvSpPr>
        <p:spPr>
          <a:xfrm>
            <a:off x="804672" y="4800600"/>
            <a:ext cx="2194560" cy="594360"/>
          </a:xfrm>
          <a:prstGeom prst="roundRect">
            <a:avLst>
              <a:gd fmla="val 12308"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1"/>
          <p:cNvSpPr/>
          <p:nvPr/>
        </p:nvSpPr>
        <p:spPr>
          <a:xfrm>
            <a:off x="960120" y="4956048"/>
            <a:ext cx="109728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Core safety</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principle</a:t>
            </a:r>
            <a:endParaRPr b="0" i="0" sz="1000" u="none" cap="none" strike="noStrike">
              <a:solidFill>
                <a:schemeClr val="dk1"/>
              </a:solidFill>
              <a:latin typeface="Arial"/>
              <a:ea typeface="Arial"/>
              <a:cs typeface="Arial"/>
              <a:sym typeface="Arial"/>
            </a:endParaRPr>
          </a:p>
        </p:txBody>
      </p:sp>
      <p:sp>
        <p:nvSpPr>
          <p:cNvPr id="323" name="Google Shape;323;p11"/>
          <p:cNvSpPr/>
          <p:nvPr/>
        </p:nvSpPr>
        <p:spPr>
          <a:xfrm>
            <a:off x="3200400" y="4800600"/>
            <a:ext cx="7406640" cy="594360"/>
          </a:xfrm>
          <a:prstGeom prst="roundRect">
            <a:avLst>
              <a:gd fmla="val 12308"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3383280" y="4956048"/>
            <a:ext cx="6995160"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7606B"/>
              </a:buClr>
              <a:buSzPts val="980"/>
              <a:buFont typeface="Arial"/>
              <a:buNone/>
            </a:pPr>
            <a:r>
              <a:rPr b="0" i="0" lang="en-US" sz="980" u="none" cap="none" strike="noStrike">
                <a:solidFill>
                  <a:srgbClr val="57606B"/>
                </a:solidFill>
                <a:latin typeface="Arial"/>
                <a:ea typeface="Arial"/>
                <a:cs typeface="Arial"/>
                <a:sym typeface="Arial"/>
              </a:rPr>
              <a:t>The language model is never the billing authority or compliance authority. It is the fact extractor and drafting engine. Deterministic provincial logic is the decision authority.</a:t>
            </a:r>
            <a:endParaRPr b="0" i="0" sz="98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329" name="Shape 329"/>
        <p:cNvGrpSpPr/>
        <p:nvPr/>
      </p:nvGrpSpPr>
      <p:grpSpPr>
        <a:xfrm>
          <a:off x="0" y="0"/>
          <a:ext cx="0" cy="0"/>
          <a:chOff x="0" y="0"/>
          <a:chExt cx="0" cy="0"/>
        </a:xfrm>
      </p:grpSpPr>
      <p:pic>
        <p:nvPicPr>
          <p:cNvPr descr="/mnt/data/unzip_old/ppt/media/image-1-1.png" id="330" name="Google Shape;330;p12"/>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331" name="Google Shape;331;p12"/>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332" name="Google Shape;332;p12"/>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333" name="Google Shape;333;p12"/>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Designed for high-risk clinical environments</a:t>
            </a:r>
            <a:endParaRPr b="0" i="0" sz="2400" u="none" cap="none" strike="noStrike">
              <a:solidFill>
                <a:schemeClr val="dk1"/>
              </a:solidFill>
              <a:latin typeface="Arial"/>
              <a:ea typeface="Arial"/>
              <a:cs typeface="Arial"/>
              <a:sym typeface="Arial"/>
            </a:endParaRPr>
          </a:p>
        </p:txBody>
      </p:sp>
      <p:sp>
        <p:nvSpPr>
          <p:cNvPr id="334" name="Google Shape;334;p12"/>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This slide exists to neutralize the natural AI objection before it is raised in the room.</a:t>
            </a:r>
            <a:endParaRPr b="0" i="0" sz="1000" u="none" cap="none" strike="noStrike">
              <a:solidFill>
                <a:schemeClr val="dk1"/>
              </a:solidFill>
              <a:latin typeface="Arial"/>
              <a:ea typeface="Arial"/>
              <a:cs typeface="Arial"/>
              <a:sym typeface="Arial"/>
            </a:endParaRPr>
          </a:p>
        </p:txBody>
      </p:sp>
      <p:sp>
        <p:nvSpPr>
          <p:cNvPr id="335" name="Google Shape;335;p12"/>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336" name="Google Shape;336;p12"/>
          <p:cNvSpPr/>
          <p:nvPr/>
        </p:nvSpPr>
        <p:spPr>
          <a:xfrm>
            <a:off x="868680" y="1783080"/>
            <a:ext cx="4800600" cy="4160520"/>
          </a:xfrm>
          <a:prstGeom prst="roundRect">
            <a:avLst>
              <a:gd fmla="val 1758" name="adj"/>
            </a:avLst>
          </a:prstGeom>
          <a:solidFill>
            <a:srgbClr val="121D2B"/>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2"/>
          <p:cNvSpPr/>
          <p:nvPr/>
        </p:nvSpPr>
        <p:spPr>
          <a:xfrm>
            <a:off x="5989320" y="1783080"/>
            <a:ext cx="5321808" cy="4160520"/>
          </a:xfrm>
          <a:prstGeom prst="roundRect">
            <a:avLst>
              <a:gd fmla="val 1758" name="adj"/>
            </a:avLst>
          </a:prstGeom>
          <a:solidFill>
            <a:srgbClr val="10231E"/>
          </a:solidFill>
          <a:ln cap="flat" cmpd="sng" w="12700">
            <a:solidFill>
              <a:srgbClr val="2F564D"/>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2"/>
          <p:cNvSpPr/>
          <p:nvPr/>
        </p:nvSpPr>
        <p:spPr>
          <a:xfrm>
            <a:off x="1097280" y="2048256"/>
            <a:ext cx="429768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800"/>
              <a:buFont typeface="Arial"/>
              <a:buNone/>
            </a:pPr>
            <a:r>
              <a:rPr b="1" i="0" lang="en-US" sz="1800" u="none" cap="none" strike="noStrike">
                <a:solidFill>
                  <a:srgbClr val="F7F8FA"/>
                </a:solidFill>
                <a:latin typeface="Arial"/>
                <a:ea typeface="Arial"/>
                <a:cs typeface="Arial"/>
                <a:sym typeface="Arial"/>
              </a:rPr>
              <a:t>What the model is allowed to do</a:t>
            </a:r>
            <a:endParaRPr b="0" i="0" sz="1800" u="none" cap="none" strike="noStrike">
              <a:solidFill>
                <a:schemeClr val="dk1"/>
              </a:solidFill>
              <a:latin typeface="Arial"/>
              <a:ea typeface="Arial"/>
              <a:cs typeface="Arial"/>
              <a:sym typeface="Arial"/>
            </a:endParaRPr>
          </a:p>
        </p:txBody>
      </p:sp>
      <p:sp>
        <p:nvSpPr>
          <p:cNvPr id="339" name="Google Shape;339;p12"/>
          <p:cNvSpPr/>
          <p:nvPr/>
        </p:nvSpPr>
        <p:spPr>
          <a:xfrm>
            <a:off x="1115568" y="2679192"/>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2"/>
          <p:cNvSpPr/>
          <p:nvPr/>
        </p:nvSpPr>
        <p:spPr>
          <a:xfrm>
            <a:off x="1335024" y="2578608"/>
            <a:ext cx="425196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500"/>
              <a:buFont typeface="Arial"/>
              <a:buNone/>
            </a:pPr>
            <a:r>
              <a:rPr b="0" i="0" lang="en-US" sz="1500" u="none" cap="none" strike="noStrike">
                <a:solidFill>
                  <a:srgbClr val="C7D0DA"/>
                </a:solidFill>
                <a:latin typeface="Arial"/>
                <a:ea typeface="Arial"/>
                <a:cs typeface="Arial"/>
                <a:sym typeface="Arial"/>
              </a:rPr>
              <a:t>Extract facts from transcript, chart, forms, and device data</a:t>
            </a:r>
            <a:endParaRPr b="0" i="0" sz="1500" u="none" cap="none" strike="noStrike">
              <a:solidFill>
                <a:schemeClr val="dk1"/>
              </a:solidFill>
              <a:latin typeface="Arial"/>
              <a:ea typeface="Arial"/>
              <a:cs typeface="Arial"/>
              <a:sym typeface="Arial"/>
            </a:endParaRPr>
          </a:p>
        </p:txBody>
      </p:sp>
      <p:sp>
        <p:nvSpPr>
          <p:cNvPr id="341" name="Google Shape;341;p12"/>
          <p:cNvSpPr/>
          <p:nvPr/>
        </p:nvSpPr>
        <p:spPr>
          <a:xfrm>
            <a:off x="1115568" y="3154680"/>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1335024" y="3054096"/>
            <a:ext cx="425196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500"/>
              <a:buFont typeface="Arial"/>
              <a:buNone/>
            </a:pPr>
            <a:r>
              <a:rPr b="0" i="0" lang="en-US" sz="1500" u="none" cap="none" strike="noStrike">
                <a:solidFill>
                  <a:srgbClr val="C7D0DA"/>
                </a:solidFill>
                <a:latin typeface="Arial"/>
                <a:ea typeface="Arial"/>
                <a:cs typeface="Arial"/>
                <a:sym typeface="Arial"/>
              </a:rPr>
              <a:t>Draft language for notes, letters, and patient instructions</a:t>
            </a:r>
            <a:endParaRPr b="0" i="0" sz="1500" u="none" cap="none" strike="noStrike">
              <a:solidFill>
                <a:schemeClr val="dk1"/>
              </a:solidFill>
              <a:latin typeface="Arial"/>
              <a:ea typeface="Arial"/>
              <a:cs typeface="Arial"/>
              <a:sym typeface="Arial"/>
            </a:endParaRPr>
          </a:p>
        </p:txBody>
      </p:sp>
      <p:sp>
        <p:nvSpPr>
          <p:cNvPr id="343" name="Google Shape;343;p12"/>
          <p:cNvSpPr/>
          <p:nvPr/>
        </p:nvSpPr>
        <p:spPr>
          <a:xfrm>
            <a:off x="1115568" y="3630168"/>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a:off x="1335024" y="3529584"/>
            <a:ext cx="425196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500"/>
              <a:buFont typeface="Arial"/>
              <a:buNone/>
            </a:pPr>
            <a:r>
              <a:rPr b="0" i="0" lang="en-US" sz="1500" u="none" cap="none" strike="noStrike">
                <a:solidFill>
                  <a:srgbClr val="C7D0DA"/>
                </a:solidFill>
                <a:latin typeface="Arial"/>
                <a:ea typeface="Arial"/>
                <a:cs typeface="Arial"/>
                <a:sym typeface="Arial"/>
              </a:rPr>
              <a:t>Stage outputs for physician review before anything leaves the system</a:t>
            </a:r>
            <a:endParaRPr b="0" i="0" sz="1500" u="none" cap="none" strike="noStrike">
              <a:solidFill>
                <a:schemeClr val="dk1"/>
              </a:solidFill>
              <a:latin typeface="Arial"/>
              <a:ea typeface="Arial"/>
              <a:cs typeface="Arial"/>
              <a:sym typeface="Arial"/>
            </a:endParaRPr>
          </a:p>
        </p:txBody>
      </p:sp>
      <p:sp>
        <p:nvSpPr>
          <p:cNvPr id="345" name="Google Shape;345;p12"/>
          <p:cNvSpPr/>
          <p:nvPr/>
        </p:nvSpPr>
        <p:spPr>
          <a:xfrm>
            <a:off x="6236208" y="2048256"/>
            <a:ext cx="475488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800"/>
              <a:buFont typeface="Arial"/>
              <a:buNone/>
            </a:pPr>
            <a:r>
              <a:rPr b="1" i="0" lang="en-US" sz="1800" u="none" cap="none" strike="noStrike">
                <a:solidFill>
                  <a:srgbClr val="F7F8FA"/>
                </a:solidFill>
                <a:latin typeface="Arial"/>
                <a:ea typeface="Arial"/>
                <a:cs typeface="Arial"/>
                <a:sym typeface="Arial"/>
              </a:rPr>
              <a:t>What the rules layer controls</a:t>
            </a:r>
            <a:endParaRPr b="0" i="0" sz="1800" u="none" cap="none" strike="noStrike">
              <a:solidFill>
                <a:schemeClr val="dk1"/>
              </a:solidFill>
              <a:latin typeface="Arial"/>
              <a:ea typeface="Arial"/>
              <a:cs typeface="Arial"/>
              <a:sym typeface="Arial"/>
            </a:endParaRPr>
          </a:p>
        </p:txBody>
      </p:sp>
      <p:sp>
        <p:nvSpPr>
          <p:cNvPr id="346" name="Google Shape;346;p12"/>
          <p:cNvSpPr/>
          <p:nvPr/>
        </p:nvSpPr>
        <p:spPr>
          <a:xfrm>
            <a:off x="6263640" y="2679192"/>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6483096" y="2578608"/>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Billing logic and required modifiers</a:t>
            </a:r>
            <a:endParaRPr b="0" i="0" sz="1500" u="none" cap="none" strike="noStrike">
              <a:solidFill>
                <a:schemeClr val="dk1"/>
              </a:solidFill>
              <a:latin typeface="Arial"/>
              <a:ea typeface="Arial"/>
              <a:cs typeface="Arial"/>
              <a:sym typeface="Arial"/>
            </a:endParaRPr>
          </a:p>
        </p:txBody>
      </p:sp>
      <p:sp>
        <p:nvSpPr>
          <p:cNvPr id="348" name="Google Shape;348;p12"/>
          <p:cNvSpPr/>
          <p:nvPr/>
        </p:nvSpPr>
        <p:spPr>
          <a:xfrm>
            <a:off x="6263640" y="3154680"/>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6483096" y="3054096"/>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Form triggers and mandatory documentation checks</a:t>
            </a:r>
            <a:endParaRPr b="0" i="0" sz="1500" u="none" cap="none" strike="noStrike">
              <a:solidFill>
                <a:schemeClr val="dk1"/>
              </a:solidFill>
              <a:latin typeface="Arial"/>
              <a:ea typeface="Arial"/>
              <a:cs typeface="Arial"/>
              <a:sym typeface="Arial"/>
            </a:endParaRPr>
          </a:p>
        </p:txBody>
      </p:sp>
      <p:sp>
        <p:nvSpPr>
          <p:cNvPr id="350" name="Google Shape;350;p12"/>
          <p:cNvSpPr/>
          <p:nvPr/>
        </p:nvSpPr>
        <p:spPr>
          <a:xfrm>
            <a:off x="6263640" y="3630168"/>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2"/>
          <p:cNvSpPr/>
          <p:nvPr/>
        </p:nvSpPr>
        <p:spPr>
          <a:xfrm>
            <a:off x="6483096" y="3529584"/>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Traceable, explainable, reversible actions</a:t>
            </a:r>
            <a:endParaRPr b="0" i="0" sz="1500" u="none" cap="none" strike="noStrike">
              <a:solidFill>
                <a:schemeClr val="dk1"/>
              </a:solidFill>
              <a:latin typeface="Arial"/>
              <a:ea typeface="Arial"/>
              <a:cs typeface="Arial"/>
              <a:sym typeface="Arial"/>
            </a:endParaRPr>
          </a:p>
        </p:txBody>
      </p:sp>
      <p:sp>
        <p:nvSpPr>
          <p:cNvPr id="352" name="Google Shape;352;p12"/>
          <p:cNvSpPr/>
          <p:nvPr/>
        </p:nvSpPr>
        <p:spPr>
          <a:xfrm>
            <a:off x="6263640" y="4105656"/>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a:off x="6483096" y="4005072"/>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00"/>
              <a:buFont typeface="Arial"/>
              <a:buNone/>
            </a:pPr>
            <a:r>
              <a:rPr b="0" i="0" lang="en-US" sz="1500" u="none" cap="none" strike="noStrike">
                <a:solidFill>
                  <a:srgbClr val="F7F8FA"/>
                </a:solidFill>
                <a:latin typeface="Arial"/>
                <a:ea typeface="Arial"/>
                <a:cs typeface="Arial"/>
                <a:sym typeface="Arial"/>
              </a:rPr>
              <a:t>No autonomous submission or autonomous clinical decision-making</a:t>
            </a:r>
            <a:endParaRPr b="0" i="0" sz="1500" u="none" cap="none" strike="noStrike">
              <a:solidFill>
                <a:schemeClr val="dk1"/>
              </a:solidFill>
              <a:latin typeface="Arial"/>
              <a:ea typeface="Arial"/>
              <a:cs typeface="Arial"/>
              <a:sym typeface="Arial"/>
            </a:endParaRPr>
          </a:p>
        </p:txBody>
      </p:sp>
      <p:sp>
        <p:nvSpPr>
          <p:cNvPr id="354" name="Google Shape;354;p12"/>
          <p:cNvSpPr/>
          <p:nvPr/>
        </p:nvSpPr>
        <p:spPr>
          <a:xfrm>
            <a:off x="896112" y="5715000"/>
            <a:ext cx="1033272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2000"/>
              <a:buFont typeface="Arial"/>
              <a:buNone/>
            </a:pPr>
            <a:r>
              <a:rPr b="1" i="0" lang="en-US" sz="2000" u="none" cap="none" strike="noStrike">
                <a:solidFill>
                  <a:srgbClr val="F7F8FA"/>
                </a:solidFill>
                <a:latin typeface="Arial"/>
                <a:ea typeface="Arial"/>
                <a:cs typeface="Arial"/>
                <a:sym typeface="Arial"/>
              </a:rPr>
              <a:t>Align does not replace clinical judgment. It removes clerical burden around it.</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359" name="Shape 359"/>
        <p:cNvGrpSpPr/>
        <p:nvPr/>
      </p:nvGrpSpPr>
      <p:grpSpPr>
        <a:xfrm>
          <a:off x="0" y="0"/>
          <a:ext cx="0" cy="0"/>
          <a:chOff x="0" y="0"/>
          <a:chExt cx="0" cy="0"/>
        </a:xfrm>
      </p:grpSpPr>
      <p:pic>
        <p:nvPicPr>
          <p:cNvPr descr="/mnt/data/unzip_old/ppt/media/image-1-1.png" id="360" name="Google Shape;360;p13"/>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361" name="Google Shape;361;p13"/>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362" name="Google Shape;362;p13"/>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363" name="Google Shape;363;p13"/>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The wow factor: if Canada recovers the wasted hours, the wait-list math changes fast.</a:t>
            </a:r>
            <a:endParaRPr b="0" i="0" sz="2400" u="none" cap="none" strike="noStrike">
              <a:solidFill>
                <a:schemeClr val="dk1"/>
              </a:solidFill>
              <a:latin typeface="Arial"/>
              <a:ea typeface="Arial"/>
              <a:cs typeface="Arial"/>
              <a:sym typeface="Arial"/>
            </a:endParaRPr>
          </a:p>
        </p:txBody>
      </p:sp>
      <p:sp>
        <p:nvSpPr>
          <p:cNvPr id="364" name="Google Shape;364;p13"/>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Illustrative scenario model using published burden data and transparent assumptions. This is the strategic upside of finishing the work, not just drafting the note.</a:t>
            </a:r>
            <a:endParaRPr b="0" i="0" sz="1000" u="none" cap="none" strike="noStrike">
              <a:solidFill>
                <a:schemeClr val="dk1"/>
              </a:solidFill>
              <a:latin typeface="Arial"/>
              <a:ea typeface="Arial"/>
              <a:cs typeface="Arial"/>
              <a:sym typeface="Arial"/>
            </a:endParaRPr>
          </a:p>
        </p:txBody>
      </p:sp>
      <p:sp>
        <p:nvSpPr>
          <p:cNvPr id="365" name="Google Shape;365;p13"/>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366" name="Google Shape;366;p13"/>
          <p:cNvSpPr/>
          <p:nvPr/>
        </p:nvSpPr>
        <p:spPr>
          <a:xfrm>
            <a:off x="841248" y="1828800"/>
            <a:ext cx="1920240" cy="1115568"/>
          </a:xfrm>
          <a:prstGeom prst="roundRect">
            <a:avLst>
              <a:gd fmla="val 6557" name="adj"/>
            </a:avLst>
          </a:prstGeom>
          <a:solidFill>
            <a:srgbClr val="0E1826"/>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3"/>
          <p:cNvSpPr/>
          <p:nvPr/>
        </p:nvSpPr>
        <p:spPr>
          <a:xfrm>
            <a:off x="987552" y="1975104"/>
            <a:ext cx="16276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19.8M</a:t>
            </a:r>
            <a:endParaRPr b="0" i="0" sz="2400" u="none" cap="none" strike="noStrike">
              <a:solidFill>
                <a:schemeClr val="dk1"/>
              </a:solidFill>
              <a:latin typeface="Arial"/>
              <a:ea typeface="Arial"/>
              <a:cs typeface="Arial"/>
              <a:sym typeface="Arial"/>
            </a:endParaRPr>
          </a:p>
        </p:txBody>
      </p:sp>
      <p:sp>
        <p:nvSpPr>
          <p:cNvPr id="368" name="Google Shape;368;p13"/>
          <p:cNvSpPr/>
          <p:nvPr/>
        </p:nvSpPr>
        <p:spPr>
          <a:xfrm>
            <a:off x="987552" y="2487168"/>
            <a:ext cx="1627632" cy="31089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50"/>
              <a:buFont typeface="Arial"/>
              <a:buNone/>
            </a:pPr>
            <a:r>
              <a:rPr b="0" i="0" lang="en-US" sz="1050" u="none" cap="none" strike="noStrike">
                <a:solidFill>
                  <a:srgbClr val="C7D0DA"/>
                </a:solidFill>
                <a:latin typeface="Arial"/>
                <a:ea typeface="Arial"/>
                <a:cs typeface="Arial"/>
                <a:sym typeface="Arial"/>
              </a:rPr>
              <a:t>unnecessary admin hours/year</a:t>
            </a:r>
            <a:endParaRPr b="0" i="0" sz="1050" u="none" cap="none" strike="noStrike">
              <a:solidFill>
                <a:schemeClr val="dk1"/>
              </a:solidFill>
              <a:latin typeface="Arial"/>
              <a:ea typeface="Arial"/>
              <a:cs typeface="Arial"/>
              <a:sym typeface="Arial"/>
            </a:endParaRPr>
          </a:p>
        </p:txBody>
      </p:sp>
      <p:sp>
        <p:nvSpPr>
          <p:cNvPr id="369" name="Google Shape;369;p13"/>
          <p:cNvSpPr/>
          <p:nvPr/>
        </p:nvSpPr>
        <p:spPr>
          <a:xfrm>
            <a:off x="987552" y="2688336"/>
            <a:ext cx="1627632"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6A4B7"/>
              </a:buClr>
              <a:buSzPts val="750"/>
              <a:buFont typeface="Arial"/>
              <a:buNone/>
            </a:pPr>
            <a:r>
              <a:rPr b="0" i="0" lang="en-US" sz="750" u="none" cap="none" strike="noStrike">
                <a:solidFill>
                  <a:srgbClr val="96A4B7"/>
                </a:solidFill>
                <a:latin typeface="Arial"/>
                <a:ea typeface="Arial"/>
                <a:cs typeface="Arial"/>
                <a:sym typeface="Arial"/>
              </a:rPr>
              <a:t>CMA 2026</a:t>
            </a:r>
            <a:endParaRPr b="0" i="0" sz="750" u="none" cap="none" strike="noStrike">
              <a:solidFill>
                <a:schemeClr val="dk1"/>
              </a:solidFill>
              <a:latin typeface="Arial"/>
              <a:ea typeface="Arial"/>
              <a:cs typeface="Arial"/>
              <a:sym typeface="Arial"/>
            </a:endParaRPr>
          </a:p>
        </p:txBody>
      </p:sp>
      <p:sp>
        <p:nvSpPr>
          <p:cNvPr id="370" name="Google Shape;370;p13"/>
          <p:cNvSpPr/>
          <p:nvPr/>
        </p:nvSpPr>
        <p:spPr>
          <a:xfrm>
            <a:off x="2907792" y="1828800"/>
            <a:ext cx="1920240" cy="1115568"/>
          </a:xfrm>
          <a:prstGeom prst="roundRect">
            <a:avLst>
              <a:gd fmla="val 6557" name="adj"/>
            </a:avLst>
          </a:prstGeom>
          <a:solidFill>
            <a:srgbClr val="0E1826"/>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3054096" y="1975104"/>
            <a:ext cx="16276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60%</a:t>
            </a:r>
            <a:endParaRPr b="0" i="0" sz="2400" u="none" cap="none" strike="noStrike">
              <a:solidFill>
                <a:schemeClr val="dk1"/>
              </a:solidFill>
              <a:latin typeface="Arial"/>
              <a:ea typeface="Arial"/>
              <a:cs typeface="Arial"/>
              <a:sym typeface="Arial"/>
            </a:endParaRPr>
          </a:p>
        </p:txBody>
      </p:sp>
      <p:sp>
        <p:nvSpPr>
          <p:cNvPr id="372" name="Google Shape;372;p13"/>
          <p:cNvSpPr/>
          <p:nvPr/>
        </p:nvSpPr>
        <p:spPr>
          <a:xfrm>
            <a:off x="3054096" y="2487168"/>
            <a:ext cx="1627632" cy="31089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50"/>
              <a:buFont typeface="Arial"/>
              <a:buNone/>
            </a:pPr>
            <a:r>
              <a:rPr b="0" i="0" lang="en-US" sz="1050" u="none" cap="none" strike="noStrike">
                <a:solidFill>
                  <a:srgbClr val="C7D0DA"/>
                </a:solidFill>
                <a:latin typeface="Arial"/>
                <a:ea typeface="Arial"/>
                <a:cs typeface="Arial"/>
                <a:sym typeface="Arial"/>
              </a:rPr>
              <a:t>conservative recoverable share via execution-layer automation</a:t>
            </a:r>
            <a:endParaRPr b="0" i="0" sz="1050" u="none" cap="none" strike="noStrike">
              <a:solidFill>
                <a:schemeClr val="dk1"/>
              </a:solidFill>
              <a:latin typeface="Arial"/>
              <a:ea typeface="Arial"/>
              <a:cs typeface="Arial"/>
              <a:sym typeface="Arial"/>
            </a:endParaRPr>
          </a:p>
        </p:txBody>
      </p:sp>
      <p:sp>
        <p:nvSpPr>
          <p:cNvPr id="373" name="Google Shape;373;p13"/>
          <p:cNvSpPr/>
          <p:nvPr/>
        </p:nvSpPr>
        <p:spPr>
          <a:xfrm>
            <a:off x="3054096" y="2688336"/>
            <a:ext cx="1627632"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6A4B7"/>
              </a:buClr>
              <a:buSzPts val="750"/>
              <a:buFont typeface="Arial"/>
              <a:buNone/>
            </a:pPr>
            <a:r>
              <a:rPr b="0" i="0" lang="en-US" sz="750" u="none" cap="none" strike="noStrike">
                <a:solidFill>
                  <a:srgbClr val="96A4B7"/>
                </a:solidFill>
                <a:latin typeface="Arial"/>
                <a:ea typeface="Arial"/>
                <a:cs typeface="Arial"/>
                <a:sym typeface="Arial"/>
              </a:rPr>
              <a:t>modeled assumption</a:t>
            </a:r>
            <a:endParaRPr b="0" i="0" sz="750" u="none" cap="none" strike="noStrike">
              <a:solidFill>
                <a:schemeClr val="dk1"/>
              </a:solidFill>
              <a:latin typeface="Arial"/>
              <a:ea typeface="Arial"/>
              <a:cs typeface="Arial"/>
              <a:sym typeface="Arial"/>
            </a:endParaRPr>
          </a:p>
        </p:txBody>
      </p:sp>
      <p:sp>
        <p:nvSpPr>
          <p:cNvPr id="374" name="Google Shape;374;p13"/>
          <p:cNvSpPr/>
          <p:nvPr/>
        </p:nvSpPr>
        <p:spPr>
          <a:xfrm>
            <a:off x="4974336" y="1828800"/>
            <a:ext cx="1920240" cy="1115568"/>
          </a:xfrm>
          <a:prstGeom prst="roundRect">
            <a:avLst>
              <a:gd fmla="val 6557" name="adj"/>
            </a:avLst>
          </a:prstGeom>
          <a:solidFill>
            <a:srgbClr val="0E1826"/>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5120640" y="1975104"/>
            <a:ext cx="16276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11.9M</a:t>
            </a:r>
            <a:endParaRPr b="0" i="0" sz="2400" u="none" cap="none" strike="noStrike">
              <a:solidFill>
                <a:schemeClr val="dk1"/>
              </a:solidFill>
              <a:latin typeface="Arial"/>
              <a:ea typeface="Arial"/>
              <a:cs typeface="Arial"/>
              <a:sym typeface="Arial"/>
            </a:endParaRPr>
          </a:p>
        </p:txBody>
      </p:sp>
      <p:sp>
        <p:nvSpPr>
          <p:cNvPr id="376" name="Google Shape;376;p13"/>
          <p:cNvSpPr/>
          <p:nvPr/>
        </p:nvSpPr>
        <p:spPr>
          <a:xfrm>
            <a:off x="5120640" y="2487168"/>
            <a:ext cx="1627632" cy="31089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50"/>
              <a:buFont typeface="Arial"/>
              <a:buNone/>
            </a:pPr>
            <a:r>
              <a:rPr b="0" i="0" lang="en-US" sz="1050" u="none" cap="none" strike="noStrike">
                <a:solidFill>
                  <a:srgbClr val="C7D0DA"/>
                </a:solidFill>
                <a:latin typeface="Arial"/>
                <a:ea typeface="Arial"/>
                <a:cs typeface="Arial"/>
                <a:sym typeface="Arial"/>
              </a:rPr>
              <a:t>hours/year reclaimed</a:t>
            </a:r>
            <a:endParaRPr b="0" i="0" sz="1050" u="none" cap="none" strike="noStrike">
              <a:solidFill>
                <a:schemeClr val="dk1"/>
              </a:solidFill>
              <a:latin typeface="Arial"/>
              <a:ea typeface="Arial"/>
              <a:cs typeface="Arial"/>
              <a:sym typeface="Arial"/>
            </a:endParaRPr>
          </a:p>
        </p:txBody>
      </p:sp>
      <p:sp>
        <p:nvSpPr>
          <p:cNvPr id="377" name="Google Shape;377;p13"/>
          <p:cNvSpPr/>
          <p:nvPr/>
        </p:nvSpPr>
        <p:spPr>
          <a:xfrm>
            <a:off x="5120640" y="2688336"/>
            <a:ext cx="1627632"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6A4B7"/>
              </a:buClr>
              <a:buSzPts val="750"/>
              <a:buFont typeface="Arial"/>
              <a:buNone/>
            </a:pPr>
            <a:r>
              <a:rPr b="0" i="0" lang="en-US" sz="750" u="none" cap="none" strike="noStrike">
                <a:solidFill>
                  <a:srgbClr val="96A4B7"/>
                </a:solidFill>
                <a:latin typeface="Arial"/>
                <a:ea typeface="Arial"/>
                <a:cs typeface="Arial"/>
                <a:sym typeface="Arial"/>
              </a:rPr>
              <a:t>modeled output</a:t>
            </a:r>
            <a:endParaRPr b="0" i="0" sz="750" u="none" cap="none" strike="noStrike">
              <a:solidFill>
                <a:schemeClr val="dk1"/>
              </a:solidFill>
              <a:latin typeface="Arial"/>
              <a:ea typeface="Arial"/>
              <a:cs typeface="Arial"/>
              <a:sym typeface="Arial"/>
            </a:endParaRPr>
          </a:p>
        </p:txBody>
      </p:sp>
      <p:sp>
        <p:nvSpPr>
          <p:cNvPr id="378" name="Google Shape;378;p13"/>
          <p:cNvSpPr/>
          <p:nvPr/>
        </p:nvSpPr>
        <p:spPr>
          <a:xfrm>
            <a:off x="7040880" y="1828800"/>
            <a:ext cx="2377440" cy="1115568"/>
          </a:xfrm>
          <a:prstGeom prst="roundRect">
            <a:avLst>
              <a:gd fmla="val 6557" name="adj"/>
            </a:avLst>
          </a:prstGeom>
          <a:solidFill>
            <a:srgbClr val="0E1826"/>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3"/>
          <p:cNvSpPr/>
          <p:nvPr/>
        </p:nvSpPr>
        <p:spPr>
          <a:xfrm>
            <a:off x="7187184" y="1975104"/>
            <a:ext cx="20848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23.8M to 35.6M</a:t>
            </a:r>
            <a:endParaRPr b="0" i="0" sz="2400" u="none" cap="none" strike="noStrike">
              <a:solidFill>
                <a:schemeClr val="dk1"/>
              </a:solidFill>
              <a:latin typeface="Arial"/>
              <a:ea typeface="Arial"/>
              <a:cs typeface="Arial"/>
              <a:sym typeface="Arial"/>
            </a:endParaRPr>
          </a:p>
        </p:txBody>
      </p:sp>
      <p:sp>
        <p:nvSpPr>
          <p:cNvPr id="380" name="Google Shape;380;p13"/>
          <p:cNvSpPr/>
          <p:nvPr/>
        </p:nvSpPr>
        <p:spPr>
          <a:xfrm>
            <a:off x="7187184" y="2487168"/>
            <a:ext cx="2084832" cy="31089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50"/>
              <a:buFont typeface="Arial"/>
              <a:buNone/>
            </a:pPr>
            <a:r>
              <a:rPr b="0" i="0" lang="en-US" sz="1050" u="none" cap="none" strike="noStrike">
                <a:solidFill>
                  <a:srgbClr val="C7D0DA"/>
                </a:solidFill>
                <a:latin typeface="Arial"/>
                <a:ea typeface="Arial"/>
                <a:cs typeface="Arial"/>
                <a:sym typeface="Arial"/>
              </a:rPr>
              <a:t>additional encounters/year at 30-minute vs 20-minute average visit equivalents</a:t>
            </a:r>
            <a:endParaRPr b="0" i="0" sz="1050" u="none" cap="none" strike="noStrike">
              <a:solidFill>
                <a:schemeClr val="dk1"/>
              </a:solidFill>
              <a:latin typeface="Arial"/>
              <a:ea typeface="Arial"/>
              <a:cs typeface="Arial"/>
              <a:sym typeface="Arial"/>
            </a:endParaRPr>
          </a:p>
        </p:txBody>
      </p:sp>
      <p:sp>
        <p:nvSpPr>
          <p:cNvPr id="381" name="Google Shape;381;p13"/>
          <p:cNvSpPr/>
          <p:nvPr/>
        </p:nvSpPr>
        <p:spPr>
          <a:xfrm>
            <a:off x="7187184" y="2688336"/>
            <a:ext cx="2084832"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6A4B7"/>
              </a:buClr>
              <a:buSzPts val="750"/>
              <a:buFont typeface="Arial"/>
              <a:buNone/>
            </a:pPr>
            <a:r>
              <a:rPr b="0" i="0" lang="en-US" sz="750" u="none" cap="none" strike="noStrike">
                <a:solidFill>
                  <a:srgbClr val="96A4B7"/>
                </a:solidFill>
                <a:latin typeface="Arial"/>
                <a:ea typeface="Arial"/>
                <a:cs typeface="Arial"/>
                <a:sym typeface="Arial"/>
              </a:rPr>
              <a:t>modeled output</a:t>
            </a:r>
            <a:endParaRPr b="0" i="0" sz="750" u="none" cap="none" strike="noStrike">
              <a:solidFill>
                <a:schemeClr val="dk1"/>
              </a:solidFill>
              <a:latin typeface="Arial"/>
              <a:ea typeface="Arial"/>
              <a:cs typeface="Arial"/>
              <a:sym typeface="Arial"/>
            </a:endParaRPr>
          </a:p>
        </p:txBody>
      </p:sp>
      <p:sp>
        <p:nvSpPr>
          <p:cNvPr id="382" name="Google Shape;382;p13"/>
          <p:cNvSpPr/>
          <p:nvPr/>
        </p:nvSpPr>
        <p:spPr>
          <a:xfrm>
            <a:off x="868680" y="3291840"/>
            <a:ext cx="3246120" cy="1965960"/>
          </a:xfrm>
          <a:prstGeom prst="roundRect">
            <a:avLst>
              <a:gd fmla="val 3721" name="adj"/>
            </a:avLst>
          </a:prstGeom>
          <a:solidFill>
            <a:srgbClr val="0E1826"/>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3"/>
          <p:cNvSpPr/>
          <p:nvPr/>
        </p:nvSpPr>
        <p:spPr>
          <a:xfrm>
            <a:off x="1078992" y="3566160"/>
            <a:ext cx="274320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200"/>
              <a:buFont typeface="Arial"/>
              <a:buNone/>
            </a:pPr>
            <a:r>
              <a:rPr b="1" i="0" lang="en-US" sz="1200" u="none" cap="none" strike="noStrike">
                <a:solidFill>
                  <a:srgbClr val="F7F8FA"/>
                </a:solidFill>
                <a:latin typeface="Arial"/>
                <a:ea typeface="Arial"/>
                <a:cs typeface="Arial"/>
                <a:sym typeface="Arial"/>
              </a:rPr>
              <a:t>National access implication</a:t>
            </a:r>
            <a:endParaRPr b="0" i="0" sz="1200" u="none" cap="none" strike="noStrike">
              <a:solidFill>
                <a:schemeClr val="dk1"/>
              </a:solidFill>
              <a:latin typeface="Arial"/>
              <a:ea typeface="Arial"/>
              <a:cs typeface="Arial"/>
              <a:sym typeface="Arial"/>
            </a:endParaRPr>
          </a:p>
        </p:txBody>
      </p:sp>
      <p:sp>
        <p:nvSpPr>
          <p:cNvPr id="384" name="Google Shape;384;p13"/>
          <p:cNvSpPr/>
          <p:nvPr/>
        </p:nvSpPr>
        <p:spPr>
          <a:xfrm>
            <a:off x="1078992" y="3886200"/>
            <a:ext cx="2743200" cy="914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120"/>
              <a:buFont typeface="Arial"/>
              <a:buNone/>
            </a:pPr>
            <a:r>
              <a:rPr b="0" i="0" lang="en-US" sz="1120" u="none" cap="none" strike="noStrike">
                <a:solidFill>
                  <a:srgbClr val="C7D0DA"/>
                </a:solidFill>
                <a:latin typeface="Arial"/>
                <a:ea typeface="Arial"/>
                <a:cs typeface="Arial"/>
                <a:sym typeface="Arial"/>
              </a:rPr>
              <a:t>Canada still has about 5.9 million adults without regular primary care.</a:t>
            </a:r>
            <a:endParaRPr b="0" i="0" sz="112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20"/>
              <a:buFont typeface="Arial"/>
              <a:buNone/>
            </a:pPr>
            <a:r>
              <a:t/>
            </a:r>
            <a:endParaRPr b="0" i="0" sz="112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C7D0DA"/>
              </a:buClr>
              <a:buSzPts val="1120"/>
              <a:buFont typeface="Arial"/>
              <a:buNone/>
            </a:pPr>
            <a:r>
              <a:rPr b="0" i="0" lang="en-US" sz="1120" u="none" cap="none" strike="noStrike">
                <a:solidFill>
                  <a:srgbClr val="C7D0DA"/>
                </a:solidFill>
                <a:latin typeface="Arial"/>
                <a:ea typeface="Arial"/>
                <a:cs typeface="Arial"/>
                <a:sym typeface="Arial"/>
              </a:rPr>
              <a:t>At the modeled recovery range above, that is enough capacity for roughly 4 to 6 extra encounters per unattached adult every year.</a:t>
            </a:r>
            <a:endParaRPr b="0" i="0" sz="1120" u="none" cap="none" strike="noStrike">
              <a:solidFill>
                <a:schemeClr val="dk1"/>
              </a:solidFill>
              <a:latin typeface="Arial"/>
              <a:ea typeface="Arial"/>
              <a:cs typeface="Arial"/>
              <a:sym typeface="Arial"/>
            </a:endParaRPr>
          </a:p>
        </p:txBody>
      </p:sp>
      <p:sp>
        <p:nvSpPr>
          <p:cNvPr id="385" name="Google Shape;385;p13"/>
          <p:cNvSpPr/>
          <p:nvPr/>
        </p:nvSpPr>
        <p:spPr>
          <a:xfrm>
            <a:off x="4352544" y="3291840"/>
            <a:ext cx="2240280" cy="1965960"/>
          </a:xfrm>
          <a:prstGeom prst="roundRect">
            <a:avLst>
              <a:gd fmla="val 3721"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3"/>
          <p:cNvSpPr/>
          <p:nvPr/>
        </p:nvSpPr>
        <p:spPr>
          <a:xfrm>
            <a:off x="4572000" y="3566160"/>
            <a:ext cx="182880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200"/>
              <a:buFont typeface="Arial"/>
              <a:buNone/>
            </a:pPr>
            <a:r>
              <a:rPr b="1" i="0" lang="en-US" sz="1200" u="none" cap="none" strike="noStrike">
                <a:solidFill>
                  <a:srgbClr val="20262D"/>
                </a:solidFill>
                <a:latin typeface="Arial"/>
                <a:ea typeface="Arial"/>
                <a:cs typeface="Arial"/>
                <a:sym typeface="Arial"/>
              </a:rPr>
              <a:t>Why this slide matters</a:t>
            </a:r>
            <a:endParaRPr b="0" i="0" sz="1200" u="none" cap="none" strike="noStrike">
              <a:solidFill>
                <a:schemeClr val="dk1"/>
              </a:solidFill>
              <a:latin typeface="Arial"/>
              <a:ea typeface="Arial"/>
              <a:cs typeface="Arial"/>
              <a:sym typeface="Arial"/>
            </a:endParaRPr>
          </a:p>
        </p:txBody>
      </p:sp>
      <p:sp>
        <p:nvSpPr>
          <p:cNvPr id="387" name="Google Shape;387;p13"/>
          <p:cNvSpPr/>
          <p:nvPr/>
        </p:nvSpPr>
        <p:spPr>
          <a:xfrm>
            <a:off x="4572000" y="3886200"/>
            <a:ext cx="1783080" cy="8229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25B66"/>
              </a:buClr>
              <a:buSzPts val="1100"/>
              <a:buFont typeface="Arial"/>
              <a:buNone/>
            </a:pPr>
            <a:r>
              <a:rPr b="0" i="0" lang="en-US" sz="1100" u="none" cap="none" strike="noStrike">
                <a:solidFill>
                  <a:srgbClr val="525B66"/>
                </a:solidFill>
                <a:latin typeface="Arial"/>
                <a:ea typeface="Arial"/>
                <a:cs typeface="Arial"/>
                <a:sym typeface="Arial"/>
              </a:rPr>
              <a:t>It reframes Align from doctor convenience software into national capacity-recovery infrastructure.</a:t>
            </a:r>
            <a:endParaRPr b="0" i="0" sz="1100" u="none" cap="none" strike="noStrike">
              <a:solidFill>
                <a:schemeClr val="dk1"/>
              </a:solidFill>
              <a:latin typeface="Arial"/>
              <a:ea typeface="Arial"/>
              <a:cs typeface="Arial"/>
              <a:sym typeface="Arial"/>
            </a:endParaRPr>
          </a:p>
        </p:txBody>
      </p:sp>
      <p:sp>
        <p:nvSpPr>
          <p:cNvPr id="388" name="Google Shape;388;p13"/>
          <p:cNvSpPr/>
          <p:nvPr/>
        </p:nvSpPr>
        <p:spPr>
          <a:xfrm>
            <a:off x="6839712" y="3291840"/>
            <a:ext cx="4434840" cy="1965960"/>
          </a:xfrm>
          <a:prstGeom prst="roundRect">
            <a:avLst>
              <a:gd fmla="val 3721"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3"/>
          <p:cNvSpPr/>
          <p:nvPr/>
        </p:nvSpPr>
        <p:spPr>
          <a:xfrm>
            <a:off x="7059168" y="3657600"/>
            <a:ext cx="3977640" cy="2926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0262D"/>
              </a:buClr>
              <a:buSzPts val="1600"/>
              <a:buFont typeface="Arial"/>
              <a:buNone/>
            </a:pPr>
            <a:r>
              <a:rPr b="1" i="0" lang="en-US" sz="1600" u="none" cap="none" strike="noStrike">
                <a:solidFill>
                  <a:srgbClr val="20262D"/>
                </a:solidFill>
                <a:latin typeface="Arial"/>
                <a:ea typeface="Arial"/>
                <a:cs typeface="Arial"/>
                <a:sym typeface="Arial"/>
              </a:rPr>
              <a:t>This is why the next winner will not be the best note generator.</a:t>
            </a:r>
            <a:endParaRPr b="0" i="0" sz="1600" u="none" cap="none" strike="noStrike">
              <a:solidFill>
                <a:schemeClr val="dk1"/>
              </a:solidFill>
              <a:latin typeface="Arial"/>
              <a:ea typeface="Arial"/>
              <a:cs typeface="Arial"/>
              <a:sym typeface="Arial"/>
            </a:endParaRPr>
          </a:p>
        </p:txBody>
      </p:sp>
      <p:sp>
        <p:nvSpPr>
          <p:cNvPr id="390" name="Google Shape;390;p13"/>
          <p:cNvSpPr/>
          <p:nvPr/>
        </p:nvSpPr>
        <p:spPr>
          <a:xfrm>
            <a:off x="7059168" y="4096512"/>
            <a:ext cx="3977640" cy="2926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25B66"/>
              </a:buClr>
              <a:buSzPts val="1350"/>
              <a:buFont typeface="Arial"/>
              <a:buNone/>
            </a:pPr>
            <a:r>
              <a:rPr b="0" i="0" lang="en-US" sz="1350" u="none" cap="none" strike="noStrike">
                <a:solidFill>
                  <a:srgbClr val="525B66"/>
                </a:solidFill>
                <a:latin typeface="Arial"/>
                <a:ea typeface="Arial"/>
                <a:cs typeface="Arial"/>
                <a:sym typeface="Arial"/>
              </a:rPr>
              <a:t>It will be the platform that turns administrative reality into finished care work.</a:t>
            </a:r>
            <a:endParaRPr b="0" i="0" sz="1350" u="none" cap="none" strike="noStrike">
              <a:solidFill>
                <a:schemeClr val="dk1"/>
              </a:solidFill>
              <a:latin typeface="Arial"/>
              <a:ea typeface="Arial"/>
              <a:cs typeface="Arial"/>
              <a:sym typeface="Arial"/>
            </a:endParaRPr>
          </a:p>
        </p:txBody>
      </p:sp>
      <p:sp>
        <p:nvSpPr>
          <p:cNvPr id="391" name="Google Shape;391;p13"/>
          <p:cNvSpPr/>
          <p:nvPr/>
        </p:nvSpPr>
        <p:spPr>
          <a:xfrm>
            <a:off x="868680" y="6199632"/>
            <a:ext cx="10332720"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6A4B7"/>
              </a:buClr>
              <a:buSzPts val="720"/>
              <a:buFont typeface="Arial"/>
              <a:buNone/>
            </a:pPr>
            <a:r>
              <a:rPr b="0" i="1" lang="en-US" sz="720" u="none" cap="none" strike="noStrike">
                <a:solidFill>
                  <a:srgbClr val="96A4B7"/>
                </a:solidFill>
                <a:latin typeface="Arial"/>
                <a:ea typeface="Arial"/>
                <a:cs typeface="Arial"/>
                <a:sym typeface="Arial"/>
              </a:rPr>
              <a:t>Modeled scenario for strategic planning only. It assumes 60% recovery of unnecessary burden and converts reclaimed hours to visit equivalents.</a:t>
            </a:r>
            <a:endParaRPr b="0" i="0" sz="72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396" name="Shape 396"/>
        <p:cNvGrpSpPr/>
        <p:nvPr/>
      </p:nvGrpSpPr>
      <p:grpSpPr>
        <a:xfrm>
          <a:off x="0" y="0"/>
          <a:ext cx="0" cy="0"/>
          <a:chOff x="0" y="0"/>
          <a:chExt cx="0" cy="0"/>
        </a:xfrm>
      </p:grpSpPr>
      <p:pic>
        <p:nvPicPr>
          <p:cNvPr descr="/mnt/data/unzip_old/ppt/media/image-1-1.png" id="397" name="Google Shape;397;p14"/>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398" name="Google Shape;398;p14"/>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399" name="Google Shape;399;p14"/>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400" name="Google Shape;400;p14"/>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Why physicians say yes</a:t>
            </a:r>
            <a:endParaRPr b="0" i="0" sz="2400" u="none" cap="none" strike="noStrike">
              <a:solidFill>
                <a:schemeClr val="dk1"/>
              </a:solidFill>
              <a:latin typeface="Arial"/>
              <a:ea typeface="Arial"/>
              <a:cs typeface="Arial"/>
              <a:sym typeface="Arial"/>
            </a:endParaRPr>
          </a:p>
        </p:txBody>
      </p:sp>
      <p:sp>
        <p:nvSpPr>
          <p:cNvPr id="401" name="Google Shape;401;p14"/>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Investors need to see why this does not just sound clever. It feels immediately useful in a real clinic day.</a:t>
            </a:r>
            <a:endParaRPr b="0" i="0" sz="1000" u="none" cap="none" strike="noStrike">
              <a:solidFill>
                <a:schemeClr val="dk1"/>
              </a:solidFill>
              <a:latin typeface="Arial"/>
              <a:ea typeface="Arial"/>
              <a:cs typeface="Arial"/>
              <a:sym typeface="Arial"/>
            </a:endParaRPr>
          </a:p>
        </p:txBody>
      </p:sp>
      <p:sp>
        <p:nvSpPr>
          <p:cNvPr id="402" name="Google Shape;402;p14"/>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403" name="Google Shape;403;p14"/>
          <p:cNvSpPr/>
          <p:nvPr/>
        </p:nvSpPr>
        <p:spPr>
          <a:xfrm>
            <a:off x="841248" y="1783080"/>
            <a:ext cx="7498080" cy="4343400"/>
          </a:xfrm>
          <a:prstGeom prst="roundRect">
            <a:avLst>
              <a:gd fmla="val 1684" name="adj"/>
            </a:avLst>
          </a:prstGeom>
          <a:solidFill>
            <a:srgbClr val="0E1724"/>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4"/>
          <p:cNvSpPr/>
          <p:nvPr/>
        </p:nvSpPr>
        <p:spPr>
          <a:xfrm>
            <a:off x="1078992" y="2340864"/>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4"/>
          <p:cNvSpPr/>
          <p:nvPr/>
        </p:nvSpPr>
        <p:spPr>
          <a:xfrm>
            <a:off x="1298448" y="2240280"/>
            <a:ext cx="69037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50"/>
              <a:buFont typeface="Arial"/>
              <a:buNone/>
            </a:pPr>
            <a:r>
              <a:rPr b="0" i="0" lang="en-US" sz="1550" u="none" cap="none" strike="noStrike">
                <a:solidFill>
                  <a:srgbClr val="F7F8FA"/>
                </a:solidFill>
                <a:latin typeface="Arial"/>
                <a:ea typeface="Arial"/>
                <a:cs typeface="Arial"/>
                <a:sym typeface="Arial"/>
              </a:rPr>
              <a:t>It ends pajama time instead of just shortening typing time</a:t>
            </a:r>
            <a:endParaRPr b="0" i="0" sz="1550" u="none" cap="none" strike="noStrike">
              <a:solidFill>
                <a:schemeClr val="dk1"/>
              </a:solidFill>
              <a:latin typeface="Arial"/>
              <a:ea typeface="Arial"/>
              <a:cs typeface="Arial"/>
              <a:sym typeface="Arial"/>
            </a:endParaRPr>
          </a:p>
        </p:txBody>
      </p:sp>
      <p:sp>
        <p:nvSpPr>
          <p:cNvPr id="406" name="Google Shape;406;p14"/>
          <p:cNvSpPr/>
          <p:nvPr/>
        </p:nvSpPr>
        <p:spPr>
          <a:xfrm>
            <a:off x="1078992" y="2816352"/>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4"/>
          <p:cNvSpPr/>
          <p:nvPr/>
        </p:nvSpPr>
        <p:spPr>
          <a:xfrm>
            <a:off x="1298448" y="2715768"/>
            <a:ext cx="69037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50"/>
              <a:buFont typeface="Arial"/>
              <a:buNone/>
            </a:pPr>
            <a:r>
              <a:rPr b="0" i="0" lang="en-US" sz="1550" u="none" cap="none" strike="noStrike">
                <a:solidFill>
                  <a:srgbClr val="F7F8FA"/>
                </a:solidFill>
                <a:latin typeface="Arial"/>
                <a:ea typeface="Arial"/>
                <a:cs typeface="Arial"/>
                <a:sym typeface="Arial"/>
              </a:rPr>
              <a:t>It keeps the physician in full control with one review surface and one trust tap</a:t>
            </a:r>
            <a:endParaRPr b="0" i="0" sz="1550" u="none" cap="none" strike="noStrike">
              <a:solidFill>
                <a:schemeClr val="dk1"/>
              </a:solidFill>
              <a:latin typeface="Arial"/>
              <a:ea typeface="Arial"/>
              <a:cs typeface="Arial"/>
              <a:sym typeface="Arial"/>
            </a:endParaRPr>
          </a:p>
        </p:txBody>
      </p:sp>
      <p:sp>
        <p:nvSpPr>
          <p:cNvPr id="408" name="Google Shape;408;p14"/>
          <p:cNvSpPr/>
          <p:nvPr/>
        </p:nvSpPr>
        <p:spPr>
          <a:xfrm>
            <a:off x="1078992" y="3291840"/>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4"/>
          <p:cNvSpPr/>
          <p:nvPr/>
        </p:nvSpPr>
        <p:spPr>
          <a:xfrm>
            <a:off x="1298448" y="3191256"/>
            <a:ext cx="69037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50"/>
              <a:buFont typeface="Arial"/>
              <a:buNone/>
            </a:pPr>
            <a:r>
              <a:rPr b="0" i="0" lang="en-US" sz="1550" u="none" cap="none" strike="noStrike">
                <a:solidFill>
                  <a:srgbClr val="F7F8FA"/>
                </a:solidFill>
                <a:latin typeface="Arial"/>
                <a:ea typeface="Arial"/>
                <a:cs typeface="Arial"/>
                <a:sym typeface="Arial"/>
              </a:rPr>
              <a:t>It reduces context-switching between chart, forms, billing, referrals, and fax loops</a:t>
            </a:r>
            <a:endParaRPr b="0" i="0" sz="1550" u="none" cap="none" strike="noStrike">
              <a:solidFill>
                <a:schemeClr val="dk1"/>
              </a:solidFill>
              <a:latin typeface="Arial"/>
              <a:ea typeface="Arial"/>
              <a:cs typeface="Arial"/>
              <a:sym typeface="Arial"/>
            </a:endParaRPr>
          </a:p>
        </p:txBody>
      </p:sp>
      <p:sp>
        <p:nvSpPr>
          <p:cNvPr id="410" name="Google Shape;410;p14"/>
          <p:cNvSpPr/>
          <p:nvPr/>
        </p:nvSpPr>
        <p:spPr>
          <a:xfrm>
            <a:off x="1078992" y="3767328"/>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4"/>
          <p:cNvSpPr/>
          <p:nvPr/>
        </p:nvSpPr>
        <p:spPr>
          <a:xfrm>
            <a:off x="1298448" y="3666744"/>
            <a:ext cx="69037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50"/>
              <a:buFont typeface="Arial"/>
              <a:buNone/>
            </a:pPr>
            <a:r>
              <a:rPr b="0" i="0" lang="en-US" sz="1550" u="none" cap="none" strike="noStrike">
                <a:solidFill>
                  <a:srgbClr val="F7F8FA"/>
                </a:solidFill>
                <a:latin typeface="Arial"/>
                <a:ea typeface="Arial"/>
                <a:cs typeface="Arial"/>
                <a:sym typeface="Arial"/>
              </a:rPr>
              <a:t>It stays quiet during routine work and avoids alert fatigue</a:t>
            </a:r>
            <a:endParaRPr b="0" i="0" sz="1550" u="none" cap="none" strike="noStrike">
              <a:solidFill>
                <a:schemeClr val="dk1"/>
              </a:solidFill>
              <a:latin typeface="Arial"/>
              <a:ea typeface="Arial"/>
              <a:cs typeface="Arial"/>
              <a:sym typeface="Arial"/>
            </a:endParaRPr>
          </a:p>
        </p:txBody>
      </p:sp>
      <p:sp>
        <p:nvSpPr>
          <p:cNvPr id="412" name="Google Shape;412;p14"/>
          <p:cNvSpPr/>
          <p:nvPr/>
        </p:nvSpPr>
        <p:spPr>
          <a:xfrm>
            <a:off x="1078992" y="4242816"/>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4"/>
          <p:cNvSpPr/>
          <p:nvPr/>
        </p:nvSpPr>
        <p:spPr>
          <a:xfrm>
            <a:off x="1298448" y="4142232"/>
            <a:ext cx="69037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550"/>
              <a:buFont typeface="Arial"/>
              <a:buNone/>
            </a:pPr>
            <a:r>
              <a:rPr b="0" i="0" lang="en-US" sz="1550" u="none" cap="none" strike="noStrike">
                <a:solidFill>
                  <a:srgbClr val="F7F8FA"/>
                </a:solidFill>
                <a:latin typeface="Arial"/>
                <a:ea typeface="Arial"/>
                <a:cs typeface="Arial"/>
                <a:sym typeface="Arial"/>
              </a:rPr>
              <a:t>It protects professional sovereignty because nothing is sent without explicit sign-off</a:t>
            </a:r>
            <a:endParaRPr b="0" i="0" sz="1550" u="none" cap="none" strike="noStrike">
              <a:solidFill>
                <a:schemeClr val="dk1"/>
              </a:solidFill>
              <a:latin typeface="Arial"/>
              <a:ea typeface="Arial"/>
              <a:cs typeface="Arial"/>
              <a:sym typeface="Arial"/>
            </a:endParaRPr>
          </a:p>
        </p:txBody>
      </p:sp>
      <p:pic>
        <p:nvPicPr>
          <p:cNvPr descr="/mnt/data/unzip_old/ppt/media/image-1-3.png" id="414" name="Google Shape;414;p14"/>
          <p:cNvPicPr preferRelativeResize="0"/>
          <p:nvPr/>
        </p:nvPicPr>
        <p:blipFill rotWithShape="1">
          <a:blip r:embed="rId5">
            <a:alphaModFix amt="98000"/>
          </a:blip>
          <a:srcRect b="0" l="0" r="0" t="0"/>
          <a:stretch/>
        </p:blipFill>
        <p:spPr>
          <a:xfrm>
            <a:off x="8915400" y="1554480"/>
            <a:ext cx="2103120" cy="2103120"/>
          </a:xfrm>
          <a:prstGeom prst="rect">
            <a:avLst/>
          </a:prstGeom>
          <a:noFill/>
          <a:ln>
            <a:noFill/>
          </a:ln>
        </p:spPr>
      </p:pic>
      <p:sp>
        <p:nvSpPr>
          <p:cNvPr id="415" name="Google Shape;415;p14"/>
          <p:cNvSpPr/>
          <p:nvPr/>
        </p:nvSpPr>
        <p:spPr>
          <a:xfrm>
            <a:off x="8549640" y="3840480"/>
            <a:ext cx="2788920" cy="1353312"/>
          </a:xfrm>
          <a:prstGeom prst="roundRect">
            <a:avLst>
              <a:gd fmla="val 5405" name="adj"/>
            </a:avLst>
          </a:prstGeom>
          <a:solidFill>
            <a:srgbClr val="B5162D"/>
          </a:solidFill>
          <a:ln cap="flat" cmpd="sng" w="12700">
            <a:solidFill>
              <a:srgbClr val="B5162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4"/>
          <p:cNvSpPr/>
          <p:nvPr/>
        </p:nvSpPr>
        <p:spPr>
          <a:xfrm>
            <a:off x="8778240" y="4151376"/>
            <a:ext cx="2304288" cy="56692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700"/>
              <a:buFont typeface="Arial"/>
              <a:buNone/>
            </a:pPr>
            <a:r>
              <a:rPr b="1" i="0" lang="en-US" sz="1700" u="none" cap="none" strike="noStrike">
                <a:solidFill>
                  <a:srgbClr val="F7F8FA"/>
                </a:solidFill>
                <a:latin typeface="Arial"/>
                <a:ea typeface="Arial"/>
                <a:cs typeface="Arial"/>
                <a:sym typeface="Arial"/>
              </a:rPr>
              <a:t>Physician value is not just speed.</a:t>
            </a:r>
            <a:endParaRPr b="0" i="0" sz="17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7F8FA"/>
              </a:buClr>
              <a:buSzPts val="1700"/>
              <a:buFont typeface="Arial"/>
              <a:buNone/>
            </a:pPr>
            <a:r>
              <a:rPr b="1" i="0" lang="en-US" sz="1700" u="none" cap="none" strike="noStrike">
                <a:solidFill>
                  <a:srgbClr val="F7F8FA"/>
                </a:solidFill>
                <a:latin typeface="Arial"/>
                <a:ea typeface="Arial"/>
                <a:cs typeface="Arial"/>
                <a:sym typeface="Arial"/>
              </a:rPr>
              <a:t>It is relief, trust, and retained control.</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421" name="Shape 421"/>
        <p:cNvGrpSpPr/>
        <p:nvPr/>
      </p:nvGrpSpPr>
      <p:grpSpPr>
        <a:xfrm>
          <a:off x="0" y="0"/>
          <a:ext cx="0" cy="0"/>
          <a:chOff x="0" y="0"/>
          <a:chExt cx="0" cy="0"/>
        </a:xfrm>
      </p:grpSpPr>
      <p:pic>
        <p:nvPicPr>
          <p:cNvPr descr="/mnt/data/unzip_old/ppt/media/image-1-1.png" id="422" name="Google Shape;422;p15"/>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423" name="Google Shape;423;p15"/>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424" name="Google Shape;424;p15"/>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425" name="Google Shape;425;p15"/>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Why clinics champion it</a:t>
            </a:r>
            <a:endParaRPr b="0" i="0" sz="2400" u="none" cap="none" strike="noStrike">
              <a:solidFill>
                <a:schemeClr val="dk1"/>
              </a:solidFill>
              <a:latin typeface="Arial"/>
              <a:ea typeface="Arial"/>
              <a:cs typeface="Arial"/>
              <a:sym typeface="Arial"/>
            </a:endParaRPr>
          </a:p>
        </p:txBody>
      </p:sp>
      <p:sp>
        <p:nvSpPr>
          <p:cNvPr id="426" name="Google Shape;426;p15"/>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The buyer is not only the physician. Clinic operations, billing, and patient-flow economics matter too.</a:t>
            </a:r>
            <a:endParaRPr b="0" i="0" sz="1000" u="none" cap="none" strike="noStrike">
              <a:solidFill>
                <a:schemeClr val="dk1"/>
              </a:solidFill>
              <a:latin typeface="Arial"/>
              <a:ea typeface="Arial"/>
              <a:cs typeface="Arial"/>
              <a:sym typeface="Arial"/>
            </a:endParaRPr>
          </a:p>
        </p:txBody>
      </p:sp>
      <p:sp>
        <p:nvSpPr>
          <p:cNvPr id="427" name="Google Shape;427;p15"/>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428" name="Google Shape;428;p15"/>
          <p:cNvSpPr/>
          <p:nvPr/>
        </p:nvSpPr>
        <p:spPr>
          <a:xfrm>
            <a:off x="841248" y="1691640"/>
            <a:ext cx="5257800" cy="4434840"/>
          </a:xfrm>
          <a:prstGeom prst="roundRect">
            <a:avLst>
              <a:gd fmla="val 1649" name="adj"/>
            </a:avLst>
          </a:prstGeom>
          <a:solidFill>
            <a:srgbClr val="0E1826"/>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5"/>
          <p:cNvSpPr/>
          <p:nvPr/>
        </p:nvSpPr>
        <p:spPr>
          <a:xfrm>
            <a:off x="6135624" y="1691640"/>
            <a:ext cx="5221224" cy="4434840"/>
          </a:xfrm>
          <a:prstGeom prst="roundRect">
            <a:avLst>
              <a:gd fmla="val 1649" name="adj"/>
            </a:avLst>
          </a:prstGeom>
          <a:solidFill>
            <a:srgbClr val="10231E"/>
          </a:solidFill>
          <a:ln cap="flat" cmpd="sng" w="12700">
            <a:solidFill>
              <a:srgbClr val="2C5449"/>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5"/>
          <p:cNvSpPr/>
          <p:nvPr/>
        </p:nvSpPr>
        <p:spPr>
          <a:xfrm>
            <a:off x="1078992" y="1938528"/>
            <a:ext cx="4663440" cy="25603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800"/>
              <a:buFont typeface="Arial"/>
              <a:buNone/>
            </a:pPr>
            <a:r>
              <a:rPr b="1" i="0" lang="en-US" sz="1800" u="none" cap="none" strike="noStrike">
                <a:solidFill>
                  <a:srgbClr val="F7F8FA"/>
                </a:solidFill>
                <a:latin typeface="Arial"/>
                <a:ea typeface="Arial"/>
                <a:cs typeface="Arial"/>
                <a:sym typeface="Arial"/>
              </a:rPr>
              <a:t>Operational wins for the clinic</a:t>
            </a:r>
            <a:endParaRPr b="0" i="0" sz="1800" u="none" cap="none" strike="noStrike">
              <a:solidFill>
                <a:schemeClr val="dk1"/>
              </a:solidFill>
              <a:latin typeface="Arial"/>
              <a:ea typeface="Arial"/>
              <a:cs typeface="Arial"/>
              <a:sym typeface="Arial"/>
            </a:endParaRPr>
          </a:p>
        </p:txBody>
      </p:sp>
      <p:sp>
        <p:nvSpPr>
          <p:cNvPr id="431" name="Google Shape;431;p15"/>
          <p:cNvSpPr/>
          <p:nvPr/>
        </p:nvSpPr>
        <p:spPr>
          <a:xfrm>
            <a:off x="6382512" y="1938528"/>
            <a:ext cx="4663440" cy="25603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800"/>
              <a:buFont typeface="Arial"/>
              <a:buNone/>
            </a:pPr>
            <a:r>
              <a:rPr b="1" i="0" lang="en-US" sz="1800" u="none" cap="none" strike="noStrike">
                <a:solidFill>
                  <a:srgbClr val="F7F8FA"/>
                </a:solidFill>
                <a:latin typeface="Arial"/>
                <a:ea typeface="Arial"/>
                <a:cs typeface="Arial"/>
                <a:sym typeface="Arial"/>
              </a:rPr>
              <a:t>Why investors should care</a:t>
            </a:r>
            <a:endParaRPr b="0" i="0" sz="1800" u="none" cap="none" strike="noStrike">
              <a:solidFill>
                <a:schemeClr val="dk1"/>
              </a:solidFill>
              <a:latin typeface="Arial"/>
              <a:ea typeface="Arial"/>
              <a:cs typeface="Arial"/>
              <a:sym typeface="Arial"/>
            </a:endParaRPr>
          </a:p>
        </p:txBody>
      </p:sp>
      <p:sp>
        <p:nvSpPr>
          <p:cNvPr id="432" name="Google Shape;432;p15"/>
          <p:cNvSpPr/>
          <p:nvPr/>
        </p:nvSpPr>
        <p:spPr>
          <a:xfrm>
            <a:off x="1078992" y="2496312"/>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5"/>
          <p:cNvSpPr/>
          <p:nvPr/>
        </p:nvSpPr>
        <p:spPr>
          <a:xfrm>
            <a:off x="1298448" y="2395728"/>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Cleaner claims and fewer rejected or delayed billing events</a:t>
            </a:r>
            <a:endParaRPr b="0" i="0" sz="1450" u="none" cap="none" strike="noStrike">
              <a:solidFill>
                <a:schemeClr val="dk1"/>
              </a:solidFill>
              <a:latin typeface="Arial"/>
              <a:ea typeface="Arial"/>
              <a:cs typeface="Arial"/>
              <a:sym typeface="Arial"/>
            </a:endParaRPr>
          </a:p>
        </p:txBody>
      </p:sp>
      <p:sp>
        <p:nvSpPr>
          <p:cNvPr id="434" name="Google Shape;434;p15"/>
          <p:cNvSpPr/>
          <p:nvPr/>
        </p:nvSpPr>
        <p:spPr>
          <a:xfrm>
            <a:off x="1078992" y="2971800"/>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5"/>
          <p:cNvSpPr/>
          <p:nvPr/>
        </p:nvSpPr>
        <p:spPr>
          <a:xfrm>
            <a:off x="1298448" y="2871216"/>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Faster form turnaround without next-day admin cleanup</a:t>
            </a:r>
            <a:endParaRPr b="0" i="0" sz="1450" u="none" cap="none" strike="noStrike">
              <a:solidFill>
                <a:schemeClr val="dk1"/>
              </a:solidFill>
              <a:latin typeface="Arial"/>
              <a:ea typeface="Arial"/>
              <a:cs typeface="Arial"/>
              <a:sym typeface="Arial"/>
            </a:endParaRPr>
          </a:p>
        </p:txBody>
      </p:sp>
      <p:sp>
        <p:nvSpPr>
          <p:cNvPr id="436" name="Google Shape;436;p15"/>
          <p:cNvSpPr/>
          <p:nvPr/>
        </p:nvSpPr>
        <p:spPr>
          <a:xfrm>
            <a:off x="1078992" y="3447288"/>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5"/>
          <p:cNvSpPr/>
          <p:nvPr/>
        </p:nvSpPr>
        <p:spPr>
          <a:xfrm>
            <a:off x="1298448" y="3346704"/>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Less fax ping-pong with pharmacies and missing-document callbacks</a:t>
            </a:r>
            <a:endParaRPr b="0" i="0" sz="1450" u="none" cap="none" strike="noStrike">
              <a:solidFill>
                <a:schemeClr val="dk1"/>
              </a:solidFill>
              <a:latin typeface="Arial"/>
              <a:ea typeface="Arial"/>
              <a:cs typeface="Arial"/>
              <a:sym typeface="Arial"/>
            </a:endParaRPr>
          </a:p>
        </p:txBody>
      </p:sp>
      <p:sp>
        <p:nvSpPr>
          <p:cNvPr id="438" name="Google Shape;438;p15"/>
          <p:cNvSpPr/>
          <p:nvPr/>
        </p:nvSpPr>
        <p:spPr>
          <a:xfrm>
            <a:off x="1078992" y="3922776"/>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5"/>
          <p:cNvSpPr/>
          <p:nvPr/>
        </p:nvSpPr>
        <p:spPr>
          <a:xfrm>
            <a:off x="1298448" y="3822192"/>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More capacity without immediately hiring more staff</a:t>
            </a:r>
            <a:endParaRPr b="0" i="0" sz="1450" u="none" cap="none" strike="noStrike">
              <a:solidFill>
                <a:schemeClr val="dk1"/>
              </a:solidFill>
              <a:latin typeface="Arial"/>
              <a:ea typeface="Arial"/>
              <a:cs typeface="Arial"/>
              <a:sym typeface="Arial"/>
            </a:endParaRPr>
          </a:p>
        </p:txBody>
      </p:sp>
      <p:sp>
        <p:nvSpPr>
          <p:cNvPr id="440" name="Google Shape;440;p15"/>
          <p:cNvSpPr/>
          <p:nvPr/>
        </p:nvSpPr>
        <p:spPr>
          <a:xfrm>
            <a:off x="6382512" y="2496312"/>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5"/>
          <p:cNvSpPr/>
          <p:nvPr/>
        </p:nvSpPr>
        <p:spPr>
          <a:xfrm>
            <a:off x="6601968" y="2395728"/>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50"/>
              <a:buFont typeface="Arial"/>
              <a:buNone/>
            </a:pPr>
            <a:r>
              <a:rPr b="0" i="0" lang="en-US" sz="1450" u="none" cap="none" strike="noStrike">
                <a:solidFill>
                  <a:srgbClr val="F7F8FA"/>
                </a:solidFill>
                <a:latin typeface="Arial"/>
                <a:ea typeface="Arial"/>
                <a:cs typeface="Arial"/>
                <a:sym typeface="Arial"/>
              </a:rPr>
              <a:t>Recurring revenue tied to daily workflow, not occasional documentation use</a:t>
            </a:r>
            <a:endParaRPr b="0" i="0" sz="1450" u="none" cap="none" strike="noStrike">
              <a:solidFill>
                <a:schemeClr val="dk1"/>
              </a:solidFill>
              <a:latin typeface="Arial"/>
              <a:ea typeface="Arial"/>
              <a:cs typeface="Arial"/>
              <a:sym typeface="Arial"/>
            </a:endParaRPr>
          </a:p>
        </p:txBody>
      </p:sp>
      <p:sp>
        <p:nvSpPr>
          <p:cNvPr id="442" name="Google Shape;442;p15"/>
          <p:cNvSpPr/>
          <p:nvPr/>
        </p:nvSpPr>
        <p:spPr>
          <a:xfrm>
            <a:off x="6382512" y="2971800"/>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5"/>
          <p:cNvSpPr/>
          <p:nvPr/>
        </p:nvSpPr>
        <p:spPr>
          <a:xfrm>
            <a:off x="6601968" y="2871216"/>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50"/>
              <a:buFont typeface="Arial"/>
              <a:buNone/>
            </a:pPr>
            <a:r>
              <a:rPr b="0" i="0" lang="en-US" sz="1450" u="none" cap="none" strike="noStrike">
                <a:solidFill>
                  <a:srgbClr val="F7F8FA"/>
                </a:solidFill>
                <a:latin typeface="Arial"/>
                <a:ea typeface="Arial"/>
                <a:cs typeface="Arial"/>
                <a:sym typeface="Arial"/>
              </a:rPr>
              <a:t>ROI can be measured in recovered physician hours, faster throughput, and stronger billing capture</a:t>
            </a:r>
            <a:endParaRPr b="0" i="0" sz="1450" u="none" cap="none" strike="noStrike">
              <a:solidFill>
                <a:schemeClr val="dk1"/>
              </a:solidFill>
              <a:latin typeface="Arial"/>
              <a:ea typeface="Arial"/>
              <a:cs typeface="Arial"/>
              <a:sym typeface="Arial"/>
            </a:endParaRPr>
          </a:p>
        </p:txBody>
      </p:sp>
      <p:sp>
        <p:nvSpPr>
          <p:cNvPr id="444" name="Google Shape;444;p15"/>
          <p:cNvSpPr/>
          <p:nvPr/>
        </p:nvSpPr>
        <p:spPr>
          <a:xfrm>
            <a:off x="6382512" y="3447288"/>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5"/>
          <p:cNvSpPr/>
          <p:nvPr/>
        </p:nvSpPr>
        <p:spPr>
          <a:xfrm>
            <a:off x="6601968" y="3346704"/>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50"/>
              <a:buFont typeface="Arial"/>
              <a:buNone/>
            </a:pPr>
            <a:r>
              <a:rPr b="0" i="0" lang="en-US" sz="1450" u="none" cap="none" strike="noStrike">
                <a:solidFill>
                  <a:srgbClr val="F7F8FA"/>
                </a:solidFill>
                <a:latin typeface="Arial"/>
                <a:ea typeface="Arial"/>
                <a:cs typeface="Arial"/>
                <a:sym typeface="Arial"/>
              </a:rPr>
              <a:t>System value compounds as each new module rides on the same orchestration layer</a:t>
            </a:r>
            <a:endParaRPr b="0" i="0" sz="1450" u="none" cap="none" strike="noStrike">
              <a:solidFill>
                <a:schemeClr val="dk1"/>
              </a:solidFill>
              <a:latin typeface="Arial"/>
              <a:ea typeface="Arial"/>
              <a:cs typeface="Arial"/>
              <a:sym typeface="Arial"/>
            </a:endParaRPr>
          </a:p>
        </p:txBody>
      </p:sp>
      <p:sp>
        <p:nvSpPr>
          <p:cNvPr id="446" name="Google Shape;446;p15"/>
          <p:cNvSpPr/>
          <p:nvPr/>
        </p:nvSpPr>
        <p:spPr>
          <a:xfrm>
            <a:off x="868680" y="5623560"/>
            <a:ext cx="1042416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900"/>
              <a:buFont typeface="Arial"/>
              <a:buNone/>
            </a:pPr>
            <a:r>
              <a:rPr b="1" i="0" lang="en-US" sz="1900" u="none" cap="none" strike="noStrike">
                <a:solidFill>
                  <a:srgbClr val="F7F8FA"/>
                </a:solidFill>
                <a:latin typeface="Arial"/>
                <a:ea typeface="Arial"/>
                <a:cs typeface="Arial"/>
                <a:sym typeface="Arial"/>
              </a:rPr>
              <a:t>Align improves both care and operations.</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EE9"/>
        </a:solidFill>
      </p:bgPr>
    </p:bg>
    <p:spTree>
      <p:nvGrpSpPr>
        <p:cNvPr id="451" name="Shape 451"/>
        <p:cNvGrpSpPr/>
        <p:nvPr/>
      </p:nvGrpSpPr>
      <p:grpSpPr>
        <a:xfrm>
          <a:off x="0" y="0"/>
          <a:ext cx="0" cy="0"/>
          <a:chOff x="0" y="0"/>
          <a:chExt cx="0" cy="0"/>
        </a:xfrm>
      </p:grpSpPr>
      <p:pic>
        <p:nvPicPr>
          <p:cNvPr descr="/mnt/data/unzip_old/ppt/media/image-2-1.png" id="452" name="Google Shape;452;p16"/>
          <p:cNvPicPr preferRelativeResize="0"/>
          <p:nvPr/>
        </p:nvPicPr>
        <p:blipFill rotWithShape="1">
          <a:blip r:embed="rId3">
            <a:alphaModFix amt="85000"/>
          </a:blip>
          <a:srcRect b="0" l="0" r="0" t="0"/>
          <a:stretch/>
        </p:blipFill>
        <p:spPr>
          <a:xfrm>
            <a:off x="0" y="5760720"/>
            <a:ext cx="12191695" cy="1097280"/>
          </a:xfrm>
          <a:prstGeom prst="rect">
            <a:avLst/>
          </a:prstGeom>
          <a:noFill/>
          <a:ln>
            <a:noFill/>
          </a:ln>
        </p:spPr>
      </p:pic>
      <p:cxnSp>
        <p:nvCxnSpPr>
          <p:cNvPr id="453" name="Google Shape;453;p16"/>
          <p:cNvCxnSpPr/>
          <p:nvPr/>
        </p:nvCxnSpPr>
        <p:spPr>
          <a:xfrm>
            <a:off x="731520" y="1078992"/>
            <a:ext cx="2377440" cy="0"/>
          </a:xfrm>
          <a:prstGeom prst="straightConnector1">
            <a:avLst/>
          </a:prstGeom>
          <a:noFill/>
          <a:ln cap="flat" cmpd="sng" w="12700">
            <a:solidFill>
              <a:srgbClr val="E3324D"/>
            </a:solidFill>
            <a:prstDash val="solid"/>
            <a:round/>
            <a:headEnd len="sm" w="sm" type="none"/>
            <a:tailEnd len="sm" w="sm" type="none"/>
          </a:ln>
        </p:spPr>
      </p:cxnSp>
      <p:sp>
        <p:nvSpPr>
          <p:cNvPr id="454" name="Google Shape;454;p16"/>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2400"/>
              <a:buFont typeface="Play"/>
              <a:buNone/>
            </a:pPr>
            <a:r>
              <a:rPr b="1" i="0" lang="en-US" sz="2400" u="none" cap="none" strike="noStrike">
                <a:solidFill>
                  <a:srgbClr val="20262D"/>
                </a:solidFill>
                <a:latin typeface="Play"/>
                <a:ea typeface="Play"/>
                <a:cs typeface="Play"/>
                <a:sym typeface="Play"/>
              </a:rPr>
              <a:t>The moat is not the model. The moat is the execution layer around it.</a:t>
            </a:r>
            <a:endParaRPr b="0" i="0" sz="2400" u="none" cap="none" strike="noStrike">
              <a:solidFill>
                <a:schemeClr val="dk1"/>
              </a:solidFill>
              <a:latin typeface="Arial"/>
              <a:ea typeface="Arial"/>
              <a:cs typeface="Arial"/>
              <a:sym typeface="Arial"/>
            </a:endParaRPr>
          </a:p>
        </p:txBody>
      </p:sp>
      <p:sp>
        <p:nvSpPr>
          <p:cNvPr id="455" name="Google Shape;455;p16"/>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6270"/>
              </a:buClr>
              <a:buSzPts val="1000"/>
              <a:buFont typeface="Arial"/>
              <a:buNone/>
            </a:pPr>
            <a:r>
              <a:rPr b="0" i="0" lang="en-US" sz="1000" u="none" cap="none" strike="noStrike">
                <a:solidFill>
                  <a:srgbClr val="596270"/>
                </a:solidFill>
                <a:latin typeface="Arial"/>
                <a:ea typeface="Arial"/>
                <a:cs typeface="Arial"/>
                <a:sym typeface="Arial"/>
              </a:rPr>
              <a:t>What no public Canadian vendor clearly owns today is the full combination below.</a:t>
            </a:r>
            <a:endParaRPr b="0" i="0" sz="1000" u="none" cap="none" strike="noStrike">
              <a:solidFill>
                <a:schemeClr val="dk1"/>
              </a:solidFill>
              <a:latin typeface="Arial"/>
              <a:ea typeface="Arial"/>
              <a:cs typeface="Arial"/>
              <a:sym typeface="Arial"/>
            </a:endParaRPr>
          </a:p>
        </p:txBody>
      </p:sp>
      <p:sp>
        <p:nvSpPr>
          <p:cNvPr id="456" name="Google Shape;456;p16"/>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457" name="Google Shape;457;p16"/>
          <p:cNvSpPr/>
          <p:nvPr/>
        </p:nvSpPr>
        <p:spPr>
          <a:xfrm>
            <a:off x="822960" y="1828800"/>
            <a:ext cx="2743200" cy="1600200"/>
          </a:xfrm>
          <a:prstGeom prst="roundRect">
            <a:avLst>
              <a:gd fmla="val 4571"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6"/>
          <p:cNvSpPr/>
          <p:nvPr/>
        </p:nvSpPr>
        <p:spPr>
          <a:xfrm>
            <a:off x="1005840" y="2029968"/>
            <a:ext cx="2359152" cy="2377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350"/>
              <a:buFont typeface="Arial"/>
              <a:buNone/>
            </a:pPr>
            <a:r>
              <a:rPr b="1" i="0" lang="en-US" sz="1350" u="none" cap="none" strike="noStrike">
                <a:solidFill>
                  <a:srgbClr val="20262D"/>
                </a:solidFill>
                <a:latin typeface="Arial"/>
                <a:ea typeface="Arial"/>
                <a:cs typeface="Arial"/>
                <a:sym typeface="Arial"/>
              </a:rPr>
              <a:t>Province-aware billing engine</a:t>
            </a:r>
            <a:endParaRPr b="0" i="0" sz="1350" u="none" cap="none" strike="noStrike">
              <a:solidFill>
                <a:schemeClr val="dk1"/>
              </a:solidFill>
              <a:latin typeface="Arial"/>
              <a:ea typeface="Arial"/>
              <a:cs typeface="Arial"/>
              <a:sym typeface="Arial"/>
            </a:endParaRPr>
          </a:p>
        </p:txBody>
      </p:sp>
      <p:sp>
        <p:nvSpPr>
          <p:cNvPr id="459" name="Google Shape;459;p16"/>
          <p:cNvSpPr/>
          <p:nvPr/>
        </p:nvSpPr>
        <p:spPr>
          <a:xfrm>
            <a:off x="1005840" y="2395728"/>
            <a:ext cx="2359152" cy="6766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60"/>
              <a:buFont typeface="Arial"/>
              <a:buNone/>
            </a:pPr>
            <a:r>
              <a:rPr b="0" i="0" lang="en-US" sz="1060" u="none" cap="none" strike="noStrike">
                <a:solidFill>
                  <a:srgbClr val="555D69"/>
                </a:solidFill>
                <a:latin typeface="Arial"/>
                <a:ea typeface="Arial"/>
                <a:cs typeface="Arial"/>
                <a:sym typeface="Arial"/>
              </a:rPr>
              <a:t>Official rules, codes, modifiers and documentation triggers instead of model memory</a:t>
            </a:r>
            <a:endParaRPr b="0" i="0" sz="1060" u="none" cap="none" strike="noStrike">
              <a:solidFill>
                <a:schemeClr val="dk1"/>
              </a:solidFill>
              <a:latin typeface="Arial"/>
              <a:ea typeface="Arial"/>
              <a:cs typeface="Arial"/>
              <a:sym typeface="Arial"/>
            </a:endParaRPr>
          </a:p>
        </p:txBody>
      </p:sp>
      <p:sp>
        <p:nvSpPr>
          <p:cNvPr id="460" name="Google Shape;460;p16"/>
          <p:cNvSpPr/>
          <p:nvPr/>
        </p:nvSpPr>
        <p:spPr>
          <a:xfrm>
            <a:off x="4096512" y="1828800"/>
            <a:ext cx="2743200" cy="1600200"/>
          </a:xfrm>
          <a:prstGeom prst="roundRect">
            <a:avLst>
              <a:gd fmla="val 4571" name="adj"/>
            </a:avLst>
          </a:prstGeom>
          <a:solidFill>
            <a:srgbClr val="FFFDF8"/>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6"/>
          <p:cNvSpPr/>
          <p:nvPr/>
        </p:nvSpPr>
        <p:spPr>
          <a:xfrm>
            <a:off x="4279392" y="2029968"/>
            <a:ext cx="2359152" cy="2377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350"/>
              <a:buFont typeface="Arial"/>
              <a:buNone/>
            </a:pPr>
            <a:r>
              <a:rPr b="1" i="0" lang="en-US" sz="1350" u="none" cap="none" strike="noStrike">
                <a:solidFill>
                  <a:srgbClr val="20262D"/>
                </a:solidFill>
                <a:latin typeface="Arial"/>
                <a:ea typeface="Arial"/>
                <a:cs typeface="Arial"/>
                <a:sym typeface="Arial"/>
              </a:rPr>
              <a:t>Forms that finish</a:t>
            </a:r>
            <a:endParaRPr b="0" i="0" sz="1350" u="none" cap="none" strike="noStrike">
              <a:solidFill>
                <a:schemeClr val="dk1"/>
              </a:solidFill>
              <a:latin typeface="Arial"/>
              <a:ea typeface="Arial"/>
              <a:cs typeface="Arial"/>
              <a:sym typeface="Arial"/>
            </a:endParaRPr>
          </a:p>
        </p:txBody>
      </p:sp>
      <p:sp>
        <p:nvSpPr>
          <p:cNvPr id="462" name="Google Shape;462;p16"/>
          <p:cNvSpPr/>
          <p:nvPr/>
        </p:nvSpPr>
        <p:spPr>
          <a:xfrm>
            <a:off x="4279392" y="2395728"/>
            <a:ext cx="2359152" cy="6766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60"/>
              <a:buFont typeface="Arial"/>
              <a:buNone/>
            </a:pPr>
            <a:r>
              <a:rPr b="0" i="0" lang="en-US" sz="1060" u="none" cap="none" strike="noStrike">
                <a:solidFill>
                  <a:srgbClr val="555D69"/>
                </a:solidFill>
                <a:latin typeface="Arial"/>
                <a:ea typeface="Arial"/>
                <a:cs typeface="Arial"/>
                <a:sym typeface="Arial"/>
              </a:rPr>
              <a:t>DTC, CPP-D, insurer and workplace paperwork pre-filled from chart evidence</a:t>
            </a:r>
            <a:endParaRPr b="0" i="0" sz="1060" u="none" cap="none" strike="noStrike">
              <a:solidFill>
                <a:schemeClr val="dk1"/>
              </a:solidFill>
              <a:latin typeface="Arial"/>
              <a:ea typeface="Arial"/>
              <a:cs typeface="Arial"/>
              <a:sym typeface="Arial"/>
            </a:endParaRPr>
          </a:p>
        </p:txBody>
      </p:sp>
      <p:sp>
        <p:nvSpPr>
          <p:cNvPr id="463" name="Google Shape;463;p16"/>
          <p:cNvSpPr/>
          <p:nvPr/>
        </p:nvSpPr>
        <p:spPr>
          <a:xfrm>
            <a:off x="7370064" y="1828800"/>
            <a:ext cx="2743200" cy="1600200"/>
          </a:xfrm>
          <a:prstGeom prst="roundRect">
            <a:avLst>
              <a:gd fmla="val 4571"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6"/>
          <p:cNvSpPr/>
          <p:nvPr/>
        </p:nvSpPr>
        <p:spPr>
          <a:xfrm>
            <a:off x="7552944" y="2029968"/>
            <a:ext cx="2359152" cy="2377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350"/>
              <a:buFont typeface="Arial"/>
              <a:buNone/>
            </a:pPr>
            <a:r>
              <a:rPr b="1" i="0" lang="en-US" sz="1350" u="none" cap="none" strike="noStrike">
                <a:solidFill>
                  <a:srgbClr val="20262D"/>
                </a:solidFill>
                <a:latin typeface="Arial"/>
                <a:ea typeface="Arial"/>
                <a:cs typeface="Arial"/>
                <a:sym typeface="Arial"/>
              </a:rPr>
              <a:t>Referral + requisition closure</a:t>
            </a:r>
            <a:endParaRPr b="0" i="0" sz="1350" u="none" cap="none" strike="noStrike">
              <a:solidFill>
                <a:schemeClr val="dk1"/>
              </a:solidFill>
              <a:latin typeface="Arial"/>
              <a:ea typeface="Arial"/>
              <a:cs typeface="Arial"/>
              <a:sym typeface="Arial"/>
            </a:endParaRPr>
          </a:p>
        </p:txBody>
      </p:sp>
      <p:sp>
        <p:nvSpPr>
          <p:cNvPr id="465" name="Google Shape;465;p16"/>
          <p:cNvSpPr/>
          <p:nvPr/>
        </p:nvSpPr>
        <p:spPr>
          <a:xfrm>
            <a:off x="7552944" y="2395728"/>
            <a:ext cx="2359152" cy="6766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60"/>
              <a:buFont typeface="Arial"/>
              <a:buNone/>
            </a:pPr>
            <a:r>
              <a:rPr b="0" i="0" lang="en-US" sz="1060" u="none" cap="none" strike="noStrike">
                <a:solidFill>
                  <a:srgbClr val="555D69"/>
                </a:solidFill>
                <a:latin typeface="Arial"/>
                <a:ea typeface="Arial"/>
                <a:cs typeface="Arial"/>
                <a:sym typeface="Arial"/>
              </a:rPr>
              <a:t>Drafted, staged, routed and written back during the encounter</a:t>
            </a:r>
            <a:endParaRPr b="0" i="0" sz="1060" u="none" cap="none" strike="noStrike">
              <a:solidFill>
                <a:schemeClr val="dk1"/>
              </a:solidFill>
              <a:latin typeface="Arial"/>
              <a:ea typeface="Arial"/>
              <a:cs typeface="Arial"/>
              <a:sym typeface="Arial"/>
            </a:endParaRPr>
          </a:p>
        </p:txBody>
      </p:sp>
      <p:sp>
        <p:nvSpPr>
          <p:cNvPr id="466" name="Google Shape;466;p16"/>
          <p:cNvSpPr/>
          <p:nvPr/>
        </p:nvSpPr>
        <p:spPr>
          <a:xfrm>
            <a:off x="822960" y="3977640"/>
            <a:ext cx="2743200" cy="1600200"/>
          </a:xfrm>
          <a:prstGeom prst="roundRect">
            <a:avLst>
              <a:gd fmla="val 4571" name="adj"/>
            </a:avLst>
          </a:prstGeom>
          <a:solidFill>
            <a:srgbClr val="FFFDF8"/>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6"/>
          <p:cNvSpPr/>
          <p:nvPr/>
        </p:nvSpPr>
        <p:spPr>
          <a:xfrm>
            <a:off x="1005840" y="4178808"/>
            <a:ext cx="2359152" cy="2377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350"/>
              <a:buFont typeface="Arial"/>
              <a:buNone/>
            </a:pPr>
            <a:r>
              <a:rPr b="1" i="0" lang="en-US" sz="1350" u="none" cap="none" strike="noStrike">
                <a:solidFill>
                  <a:srgbClr val="20262D"/>
                </a:solidFill>
                <a:latin typeface="Arial"/>
                <a:ea typeface="Arial"/>
                <a:cs typeface="Arial"/>
                <a:sym typeface="Arial"/>
              </a:rPr>
              <a:t>Auditable pipeline logs</a:t>
            </a:r>
            <a:endParaRPr b="0" i="0" sz="1350" u="none" cap="none" strike="noStrike">
              <a:solidFill>
                <a:schemeClr val="dk1"/>
              </a:solidFill>
              <a:latin typeface="Arial"/>
              <a:ea typeface="Arial"/>
              <a:cs typeface="Arial"/>
              <a:sym typeface="Arial"/>
            </a:endParaRPr>
          </a:p>
        </p:txBody>
      </p:sp>
      <p:sp>
        <p:nvSpPr>
          <p:cNvPr id="468" name="Google Shape;468;p16"/>
          <p:cNvSpPr/>
          <p:nvPr/>
        </p:nvSpPr>
        <p:spPr>
          <a:xfrm>
            <a:off x="1005840" y="4544568"/>
            <a:ext cx="2359152" cy="6766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60"/>
              <a:buFont typeface="Arial"/>
              <a:buNone/>
            </a:pPr>
            <a:r>
              <a:rPr b="0" i="0" lang="en-US" sz="1060" u="none" cap="none" strike="noStrike">
                <a:solidFill>
                  <a:srgbClr val="555D69"/>
                </a:solidFill>
                <a:latin typeface="Arial"/>
                <a:ea typeface="Arial"/>
                <a:cs typeface="Arial"/>
                <a:sym typeface="Arial"/>
              </a:rPr>
              <a:t>Editable outputs plus source and rule traceability for every automated step</a:t>
            </a:r>
            <a:endParaRPr b="0" i="0" sz="1060" u="none" cap="none" strike="noStrike">
              <a:solidFill>
                <a:schemeClr val="dk1"/>
              </a:solidFill>
              <a:latin typeface="Arial"/>
              <a:ea typeface="Arial"/>
              <a:cs typeface="Arial"/>
              <a:sym typeface="Arial"/>
            </a:endParaRPr>
          </a:p>
        </p:txBody>
      </p:sp>
      <p:sp>
        <p:nvSpPr>
          <p:cNvPr id="469" name="Google Shape;469;p16"/>
          <p:cNvSpPr/>
          <p:nvPr/>
        </p:nvSpPr>
        <p:spPr>
          <a:xfrm>
            <a:off x="4096512" y="3977640"/>
            <a:ext cx="2743200" cy="1600200"/>
          </a:xfrm>
          <a:prstGeom prst="roundRect">
            <a:avLst>
              <a:gd fmla="val 4571"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6"/>
          <p:cNvSpPr/>
          <p:nvPr/>
        </p:nvSpPr>
        <p:spPr>
          <a:xfrm>
            <a:off x="4279392" y="4178808"/>
            <a:ext cx="2359152" cy="2377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350"/>
              <a:buFont typeface="Arial"/>
              <a:buNone/>
            </a:pPr>
            <a:r>
              <a:rPr b="1" i="0" lang="en-US" sz="1350" u="none" cap="none" strike="noStrike">
                <a:solidFill>
                  <a:srgbClr val="20262D"/>
                </a:solidFill>
                <a:latin typeface="Arial"/>
                <a:ea typeface="Arial"/>
                <a:cs typeface="Arial"/>
                <a:sym typeface="Arial"/>
              </a:rPr>
              <a:t>Always-on multimodal monitoring</a:t>
            </a:r>
            <a:endParaRPr b="0" i="0" sz="1350" u="none" cap="none" strike="noStrike">
              <a:solidFill>
                <a:schemeClr val="dk1"/>
              </a:solidFill>
              <a:latin typeface="Arial"/>
              <a:ea typeface="Arial"/>
              <a:cs typeface="Arial"/>
              <a:sym typeface="Arial"/>
            </a:endParaRPr>
          </a:p>
        </p:txBody>
      </p:sp>
      <p:sp>
        <p:nvSpPr>
          <p:cNvPr id="471" name="Google Shape;471;p16"/>
          <p:cNvSpPr/>
          <p:nvPr/>
        </p:nvSpPr>
        <p:spPr>
          <a:xfrm>
            <a:off x="4279392" y="4544568"/>
            <a:ext cx="2359152" cy="6766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60"/>
              <a:buFont typeface="Arial"/>
              <a:buNone/>
            </a:pPr>
            <a:r>
              <a:rPr b="0" i="0" lang="en-US" sz="1060" u="none" cap="none" strike="noStrike">
                <a:solidFill>
                  <a:srgbClr val="555D69"/>
                </a:solidFill>
                <a:latin typeface="Arial"/>
                <a:ea typeface="Arial"/>
                <a:cs typeface="Arial"/>
                <a:sym typeface="Arial"/>
              </a:rPr>
              <a:t>Open forms, pending billing opportunities, incoming device signals and lab context</a:t>
            </a:r>
            <a:endParaRPr b="0" i="0" sz="1060" u="none" cap="none" strike="noStrike">
              <a:solidFill>
                <a:schemeClr val="dk1"/>
              </a:solidFill>
              <a:latin typeface="Arial"/>
              <a:ea typeface="Arial"/>
              <a:cs typeface="Arial"/>
              <a:sym typeface="Arial"/>
            </a:endParaRPr>
          </a:p>
        </p:txBody>
      </p:sp>
      <p:sp>
        <p:nvSpPr>
          <p:cNvPr id="472" name="Google Shape;472;p16"/>
          <p:cNvSpPr/>
          <p:nvPr/>
        </p:nvSpPr>
        <p:spPr>
          <a:xfrm>
            <a:off x="7370064" y="3977640"/>
            <a:ext cx="2743200" cy="1600200"/>
          </a:xfrm>
          <a:prstGeom prst="roundRect">
            <a:avLst>
              <a:gd fmla="val 4571" name="adj"/>
            </a:avLst>
          </a:prstGeom>
          <a:solidFill>
            <a:srgbClr val="FFFDF8"/>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6"/>
          <p:cNvSpPr/>
          <p:nvPr/>
        </p:nvSpPr>
        <p:spPr>
          <a:xfrm>
            <a:off x="7552944" y="4178808"/>
            <a:ext cx="2359152" cy="2377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350"/>
              <a:buFont typeface="Arial"/>
              <a:buNone/>
            </a:pPr>
            <a:r>
              <a:rPr b="1" i="0" lang="en-US" sz="1350" u="none" cap="none" strike="noStrike">
                <a:solidFill>
                  <a:srgbClr val="20262D"/>
                </a:solidFill>
                <a:latin typeface="Arial"/>
                <a:ea typeface="Arial"/>
                <a:cs typeface="Arial"/>
                <a:sym typeface="Arial"/>
              </a:rPr>
              <a:t>EMR-sidecar strategy</a:t>
            </a:r>
            <a:endParaRPr b="0" i="0" sz="1350" u="none" cap="none" strike="noStrike">
              <a:solidFill>
                <a:schemeClr val="dk1"/>
              </a:solidFill>
              <a:latin typeface="Arial"/>
              <a:ea typeface="Arial"/>
              <a:cs typeface="Arial"/>
              <a:sym typeface="Arial"/>
            </a:endParaRPr>
          </a:p>
        </p:txBody>
      </p:sp>
      <p:sp>
        <p:nvSpPr>
          <p:cNvPr id="474" name="Google Shape;474;p16"/>
          <p:cNvSpPr/>
          <p:nvPr/>
        </p:nvSpPr>
        <p:spPr>
          <a:xfrm>
            <a:off x="7552944" y="4544568"/>
            <a:ext cx="2359152" cy="6766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55D69"/>
              </a:buClr>
              <a:buSzPts val="1060"/>
              <a:buFont typeface="Arial"/>
              <a:buNone/>
            </a:pPr>
            <a:r>
              <a:rPr b="0" i="0" lang="en-US" sz="1060" u="none" cap="none" strike="noStrike">
                <a:solidFill>
                  <a:srgbClr val="555D69"/>
                </a:solidFill>
                <a:latin typeface="Arial"/>
                <a:ea typeface="Arial"/>
                <a:cs typeface="Arial"/>
                <a:sym typeface="Arial"/>
              </a:rPr>
              <a:t>Works beside existing EMRs instead of demanding rip-and-replace adoption</a:t>
            </a:r>
            <a:endParaRPr b="0" i="0" sz="1060" u="none" cap="none" strike="noStrike">
              <a:solidFill>
                <a:schemeClr val="dk1"/>
              </a:solidFill>
              <a:latin typeface="Arial"/>
              <a:ea typeface="Arial"/>
              <a:cs typeface="Arial"/>
              <a:sym typeface="Arial"/>
            </a:endParaRPr>
          </a:p>
        </p:txBody>
      </p:sp>
      <p:sp>
        <p:nvSpPr>
          <p:cNvPr id="475" name="Google Shape;475;p16"/>
          <p:cNvSpPr/>
          <p:nvPr/>
        </p:nvSpPr>
        <p:spPr>
          <a:xfrm>
            <a:off x="822960" y="6236208"/>
            <a:ext cx="1042416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1080"/>
              <a:buFont typeface="Arial"/>
              <a:buNone/>
            </a:pPr>
            <a:r>
              <a:rPr b="0" i="0" lang="en-US" sz="1080" u="none" cap="none" strike="noStrike">
                <a:solidFill>
                  <a:srgbClr val="E3324D"/>
                </a:solidFill>
                <a:latin typeface="Arial"/>
                <a:ea typeface="Arial"/>
                <a:cs typeface="Arial"/>
                <a:sym typeface="Arial"/>
              </a:rPr>
              <a:t>Positioning line for the deck: today's leaders are solving documentation. Align is designed to solve what happens next.</a:t>
            </a:r>
            <a:endParaRPr b="0" i="0" sz="108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480" name="Shape 480"/>
        <p:cNvGrpSpPr/>
        <p:nvPr/>
      </p:nvGrpSpPr>
      <p:grpSpPr>
        <a:xfrm>
          <a:off x="0" y="0"/>
          <a:ext cx="0" cy="0"/>
          <a:chOff x="0" y="0"/>
          <a:chExt cx="0" cy="0"/>
        </a:xfrm>
      </p:grpSpPr>
      <p:pic>
        <p:nvPicPr>
          <p:cNvPr descr="/mnt/data/unzip_old/ppt/media/image-1-1.png" id="481" name="Google Shape;481;p17"/>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482" name="Google Shape;482;p17"/>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483" name="Google Shape;483;p17"/>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484" name="Google Shape;484;p17"/>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Canada is already funding this problem</a:t>
            </a:r>
            <a:endParaRPr b="0" i="0" sz="2400" u="none" cap="none" strike="noStrike">
              <a:solidFill>
                <a:schemeClr val="dk1"/>
              </a:solidFill>
              <a:latin typeface="Arial"/>
              <a:ea typeface="Arial"/>
              <a:cs typeface="Arial"/>
              <a:sym typeface="Arial"/>
            </a:endParaRPr>
          </a:p>
        </p:txBody>
      </p:sp>
      <p:sp>
        <p:nvSpPr>
          <p:cNvPr id="485" name="Google Shape;485;p17"/>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This is not a new market. It is a convergence of funded mandates, digital-health infrastructure, and visible operational pain.</a:t>
            </a:r>
            <a:endParaRPr b="0" i="0" sz="1000" u="none" cap="none" strike="noStrike">
              <a:solidFill>
                <a:schemeClr val="dk1"/>
              </a:solidFill>
              <a:latin typeface="Arial"/>
              <a:ea typeface="Arial"/>
              <a:cs typeface="Arial"/>
              <a:sym typeface="Arial"/>
            </a:endParaRPr>
          </a:p>
        </p:txBody>
      </p:sp>
      <p:sp>
        <p:nvSpPr>
          <p:cNvPr id="486" name="Google Shape;486;p17"/>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487" name="Google Shape;487;p17"/>
          <p:cNvSpPr/>
          <p:nvPr/>
        </p:nvSpPr>
        <p:spPr>
          <a:xfrm>
            <a:off x="822960" y="1828800"/>
            <a:ext cx="2240280" cy="2560320"/>
          </a:xfrm>
          <a:prstGeom prst="roundRect">
            <a:avLst>
              <a:gd fmla="val 3265" name="adj"/>
            </a:avLst>
          </a:prstGeom>
          <a:solidFill>
            <a:srgbClr val="132133"/>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7"/>
          <p:cNvSpPr/>
          <p:nvPr/>
        </p:nvSpPr>
        <p:spPr>
          <a:xfrm>
            <a:off x="987552" y="2048256"/>
            <a:ext cx="1901952" cy="38404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CMA / Health Care Unburdened</a:t>
            </a:r>
            <a:endParaRPr b="0" i="0" sz="1450" u="none" cap="none" strike="noStrike">
              <a:solidFill>
                <a:schemeClr val="dk1"/>
              </a:solidFill>
              <a:latin typeface="Arial"/>
              <a:ea typeface="Arial"/>
              <a:cs typeface="Arial"/>
              <a:sym typeface="Arial"/>
            </a:endParaRPr>
          </a:p>
        </p:txBody>
      </p:sp>
      <p:sp>
        <p:nvSpPr>
          <p:cNvPr id="489" name="Google Shape;489;p17"/>
          <p:cNvSpPr/>
          <p:nvPr/>
        </p:nvSpPr>
        <p:spPr>
          <a:xfrm>
            <a:off x="987552" y="2724912"/>
            <a:ext cx="1901952" cy="914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7D0DA"/>
              </a:buClr>
              <a:buSzPts val="1060"/>
              <a:buFont typeface="Arial"/>
              <a:buNone/>
            </a:pPr>
            <a:r>
              <a:rPr b="0" i="0" lang="en-US" sz="1060" u="none" cap="none" strike="noStrike">
                <a:solidFill>
                  <a:srgbClr val="C7D0DA"/>
                </a:solidFill>
                <a:latin typeface="Arial"/>
                <a:ea typeface="Arial"/>
                <a:cs typeface="Arial"/>
                <a:sym typeface="Arial"/>
              </a:rPr>
              <a:t>National administrative-burden funding and explicit physician-time recovery mandate</a:t>
            </a:r>
            <a:endParaRPr b="0" i="0" sz="1060" u="none" cap="none" strike="noStrike">
              <a:solidFill>
                <a:schemeClr val="dk1"/>
              </a:solidFill>
              <a:latin typeface="Arial"/>
              <a:ea typeface="Arial"/>
              <a:cs typeface="Arial"/>
              <a:sym typeface="Arial"/>
            </a:endParaRPr>
          </a:p>
        </p:txBody>
      </p:sp>
      <p:sp>
        <p:nvSpPr>
          <p:cNvPr id="490" name="Google Shape;490;p17"/>
          <p:cNvSpPr/>
          <p:nvPr/>
        </p:nvSpPr>
        <p:spPr>
          <a:xfrm>
            <a:off x="3611880" y="1828800"/>
            <a:ext cx="2240280" cy="2560320"/>
          </a:xfrm>
          <a:prstGeom prst="roundRect">
            <a:avLst>
              <a:gd fmla="val 3265" name="adj"/>
            </a:avLst>
          </a:prstGeom>
          <a:solidFill>
            <a:srgbClr val="132133"/>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7"/>
          <p:cNvSpPr/>
          <p:nvPr/>
        </p:nvSpPr>
        <p:spPr>
          <a:xfrm>
            <a:off x="3776472" y="2048256"/>
            <a:ext cx="1901952" cy="38404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Canada Health Infoway</a:t>
            </a:r>
            <a:endParaRPr b="0" i="0" sz="1450" u="none" cap="none" strike="noStrike">
              <a:solidFill>
                <a:schemeClr val="dk1"/>
              </a:solidFill>
              <a:latin typeface="Arial"/>
              <a:ea typeface="Arial"/>
              <a:cs typeface="Arial"/>
              <a:sym typeface="Arial"/>
            </a:endParaRPr>
          </a:p>
        </p:txBody>
      </p:sp>
      <p:sp>
        <p:nvSpPr>
          <p:cNvPr id="492" name="Google Shape;492;p17"/>
          <p:cNvSpPr/>
          <p:nvPr/>
        </p:nvSpPr>
        <p:spPr>
          <a:xfrm>
            <a:off x="3776472" y="2724912"/>
            <a:ext cx="1901952" cy="914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7D0DA"/>
              </a:buClr>
              <a:buSzPts val="1060"/>
              <a:buFont typeface="Arial"/>
              <a:buNone/>
            </a:pPr>
            <a:r>
              <a:rPr b="0" i="0" lang="en-US" sz="1060" u="none" cap="none" strike="noStrike">
                <a:solidFill>
                  <a:srgbClr val="C7D0DA"/>
                </a:solidFill>
                <a:latin typeface="Arial"/>
                <a:ea typeface="Arial"/>
                <a:cs typeface="Arial"/>
                <a:sym typeface="Arial"/>
              </a:rPr>
              <a:t>AI scribe program, interoperability direction, and infrastructure rails</a:t>
            </a:r>
            <a:endParaRPr b="0" i="0" sz="1060" u="none" cap="none" strike="noStrike">
              <a:solidFill>
                <a:schemeClr val="dk1"/>
              </a:solidFill>
              <a:latin typeface="Arial"/>
              <a:ea typeface="Arial"/>
              <a:cs typeface="Arial"/>
              <a:sym typeface="Arial"/>
            </a:endParaRPr>
          </a:p>
        </p:txBody>
      </p:sp>
      <p:sp>
        <p:nvSpPr>
          <p:cNvPr id="493" name="Google Shape;493;p17"/>
          <p:cNvSpPr/>
          <p:nvPr/>
        </p:nvSpPr>
        <p:spPr>
          <a:xfrm>
            <a:off x="6400800" y="1828800"/>
            <a:ext cx="2240280" cy="2560320"/>
          </a:xfrm>
          <a:prstGeom prst="roundRect">
            <a:avLst>
              <a:gd fmla="val 3265" name="adj"/>
            </a:avLst>
          </a:prstGeom>
          <a:solidFill>
            <a:srgbClr val="132133"/>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7"/>
          <p:cNvSpPr/>
          <p:nvPr/>
        </p:nvSpPr>
        <p:spPr>
          <a:xfrm>
            <a:off x="6565392" y="2048256"/>
            <a:ext cx="1901952" cy="38404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Provincial ministries and societies</a:t>
            </a:r>
            <a:endParaRPr b="0" i="0" sz="1450" u="none" cap="none" strike="noStrike">
              <a:solidFill>
                <a:schemeClr val="dk1"/>
              </a:solidFill>
              <a:latin typeface="Arial"/>
              <a:ea typeface="Arial"/>
              <a:cs typeface="Arial"/>
              <a:sym typeface="Arial"/>
            </a:endParaRPr>
          </a:p>
        </p:txBody>
      </p:sp>
      <p:sp>
        <p:nvSpPr>
          <p:cNvPr id="495" name="Google Shape;495;p17"/>
          <p:cNvSpPr/>
          <p:nvPr/>
        </p:nvSpPr>
        <p:spPr>
          <a:xfrm>
            <a:off x="6565392" y="2724912"/>
            <a:ext cx="1901952" cy="914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7D0DA"/>
              </a:buClr>
              <a:buSzPts val="1060"/>
              <a:buFont typeface="Arial"/>
              <a:buNone/>
            </a:pPr>
            <a:r>
              <a:rPr b="0" i="0" lang="en-US" sz="1060" u="none" cap="none" strike="noStrike">
                <a:solidFill>
                  <a:srgbClr val="C7D0DA"/>
                </a:solidFill>
                <a:latin typeface="Arial"/>
                <a:ea typeface="Arial"/>
                <a:cs typeface="Arial"/>
                <a:sym typeface="Arial"/>
              </a:rPr>
              <a:t>Wait-list pressure, retention pressure, and operational urgency</a:t>
            </a:r>
            <a:endParaRPr b="0" i="0" sz="1060" u="none" cap="none" strike="noStrike">
              <a:solidFill>
                <a:schemeClr val="dk1"/>
              </a:solidFill>
              <a:latin typeface="Arial"/>
              <a:ea typeface="Arial"/>
              <a:cs typeface="Arial"/>
              <a:sym typeface="Arial"/>
            </a:endParaRPr>
          </a:p>
        </p:txBody>
      </p:sp>
      <p:sp>
        <p:nvSpPr>
          <p:cNvPr id="496" name="Google Shape;496;p17"/>
          <p:cNvSpPr/>
          <p:nvPr/>
        </p:nvSpPr>
        <p:spPr>
          <a:xfrm>
            <a:off x="9189720" y="1828800"/>
            <a:ext cx="2240280" cy="2560320"/>
          </a:xfrm>
          <a:prstGeom prst="roundRect">
            <a:avLst>
              <a:gd fmla="val 3265" name="adj"/>
            </a:avLst>
          </a:prstGeom>
          <a:solidFill>
            <a:srgbClr val="132133"/>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7"/>
          <p:cNvSpPr/>
          <p:nvPr/>
        </p:nvSpPr>
        <p:spPr>
          <a:xfrm>
            <a:off x="9354312" y="2048256"/>
            <a:ext cx="1901952" cy="38404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CIHI and public accountability</a:t>
            </a:r>
            <a:endParaRPr b="0" i="0" sz="1450" u="none" cap="none" strike="noStrike">
              <a:solidFill>
                <a:schemeClr val="dk1"/>
              </a:solidFill>
              <a:latin typeface="Arial"/>
              <a:ea typeface="Arial"/>
              <a:cs typeface="Arial"/>
              <a:sym typeface="Arial"/>
            </a:endParaRPr>
          </a:p>
        </p:txBody>
      </p:sp>
      <p:sp>
        <p:nvSpPr>
          <p:cNvPr id="498" name="Google Shape;498;p17"/>
          <p:cNvSpPr/>
          <p:nvPr/>
        </p:nvSpPr>
        <p:spPr>
          <a:xfrm>
            <a:off x="9354312" y="2724912"/>
            <a:ext cx="1901952" cy="914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7D0DA"/>
              </a:buClr>
              <a:buSzPts val="1060"/>
              <a:buFont typeface="Arial"/>
              <a:buNone/>
            </a:pPr>
            <a:r>
              <a:rPr b="0" i="0" lang="en-US" sz="1060" u="none" cap="none" strike="noStrike">
                <a:solidFill>
                  <a:srgbClr val="C7D0DA"/>
                </a:solidFill>
                <a:latin typeface="Arial"/>
                <a:ea typeface="Arial"/>
                <a:cs typeface="Arial"/>
                <a:sym typeface="Arial"/>
              </a:rPr>
              <a:t>Measurement logic that turns burden reduction into fundable outcomes</a:t>
            </a:r>
            <a:endParaRPr b="0" i="0" sz="1060" u="none" cap="none" strike="noStrike">
              <a:solidFill>
                <a:schemeClr val="dk1"/>
              </a:solidFill>
              <a:latin typeface="Arial"/>
              <a:ea typeface="Arial"/>
              <a:cs typeface="Arial"/>
              <a:sym typeface="Arial"/>
            </a:endParaRPr>
          </a:p>
        </p:txBody>
      </p:sp>
      <p:sp>
        <p:nvSpPr>
          <p:cNvPr id="499" name="Google Shape;499;p17"/>
          <p:cNvSpPr/>
          <p:nvPr/>
        </p:nvSpPr>
        <p:spPr>
          <a:xfrm>
            <a:off x="2148840" y="4846320"/>
            <a:ext cx="7863840" cy="749808"/>
          </a:xfrm>
          <a:prstGeom prst="roundRect">
            <a:avLst>
              <a:gd fmla="val 14634" name="adj"/>
            </a:avLst>
          </a:prstGeom>
          <a:solidFill>
            <a:srgbClr val="B5162D"/>
          </a:solidFill>
          <a:ln cap="flat" cmpd="sng" w="12700">
            <a:solidFill>
              <a:srgbClr val="B5162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7"/>
          <p:cNvSpPr/>
          <p:nvPr/>
        </p:nvSpPr>
        <p:spPr>
          <a:xfrm>
            <a:off x="2395728" y="5084064"/>
            <a:ext cx="7360920" cy="21945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900"/>
              <a:buFont typeface="Arial"/>
              <a:buNone/>
            </a:pPr>
            <a:r>
              <a:rPr b="1" i="0" lang="en-US" sz="1900" u="none" cap="none" strike="noStrike">
                <a:solidFill>
                  <a:srgbClr val="F7F8FA"/>
                </a:solidFill>
                <a:latin typeface="Arial"/>
                <a:ea typeface="Arial"/>
                <a:cs typeface="Arial"/>
                <a:sym typeface="Arial"/>
              </a:rPr>
              <a:t>The system is already moving. Align is the missing layer between funding and outcome.</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505" name="Shape 505"/>
        <p:cNvGrpSpPr/>
        <p:nvPr/>
      </p:nvGrpSpPr>
      <p:grpSpPr>
        <a:xfrm>
          <a:off x="0" y="0"/>
          <a:ext cx="0" cy="0"/>
          <a:chOff x="0" y="0"/>
          <a:chExt cx="0" cy="0"/>
        </a:xfrm>
      </p:grpSpPr>
      <p:pic>
        <p:nvPicPr>
          <p:cNvPr descr="/mnt/data/unzip_old/ppt/media/image-1-1.png" id="506" name="Google Shape;506;p18"/>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507" name="Google Shape;507;p18"/>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508" name="Google Shape;508;p18"/>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509" name="Google Shape;509;p18"/>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Go-to-market: prove the category where the burden is loudest.</a:t>
            </a:r>
            <a:endParaRPr b="0" i="0" sz="2400" u="none" cap="none" strike="noStrike">
              <a:solidFill>
                <a:schemeClr val="dk1"/>
              </a:solidFill>
              <a:latin typeface="Arial"/>
              <a:ea typeface="Arial"/>
              <a:cs typeface="Arial"/>
              <a:sym typeface="Arial"/>
            </a:endParaRPr>
          </a:p>
        </p:txBody>
      </p:sp>
      <p:sp>
        <p:nvSpPr>
          <p:cNvPr id="510" name="Google Shape;510;p18"/>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Do not try to win Canada all at once. Win the execution layer in three proof markets, then use outcomes to expand.</a:t>
            </a:r>
            <a:endParaRPr b="0" i="0" sz="1000" u="none" cap="none" strike="noStrike">
              <a:solidFill>
                <a:schemeClr val="dk1"/>
              </a:solidFill>
              <a:latin typeface="Arial"/>
              <a:ea typeface="Arial"/>
              <a:cs typeface="Arial"/>
              <a:sym typeface="Arial"/>
            </a:endParaRPr>
          </a:p>
        </p:txBody>
      </p:sp>
      <p:sp>
        <p:nvSpPr>
          <p:cNvPr id="511" name="Google Shape;511;p18"/>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graphicFrame>
        <p:nvGraphicFramePr>
          <p:cNvPr id="512" name="Google Shape;512;p18"/>
          <p:cNvGraphicFramePr/>
          <p:nvPr/>
        </p:nvGraphicFramePr>
        <p:xfrm>
          <a:off x="1005840" y="1920240"/>
          <a:ext cx="3000000" cy="3000000"/>
        </p:xfrm>
        <a:graphic>
          <a:graphicData uri="http://schemas.openxmlformats.org/drawingml/2006/table">
            <a:tbl>
              <a:tblPr>
                <a:noFill/>
                <a:tableStyleId>{B907BA22-E9B4-4BCC-950C-12BDB257B07E}</a:tableStyleId>
              </a:tblPr>
              <a:tblGrid>
                <a:gridCol w="822950"/>
                <a:gridCol w="1463050"/>
                <a:gridCol w="4663450"/>
                <a:gridCol w="3246125"/>
              </a:tblGrid>
              <a:tr h="438900">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Phase</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Province focus</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Why here first</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Proof metric</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r>
              <a:tr h="640075">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1</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New Brunswick</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Smaller, urgent, politically visible. Easier to prove burden reduction in one tightly scoped environment.</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After-hours charting reduction; forms completed per week</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r>
              <a:tr h="640075">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2</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Nova Scotia</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Registry pressure and centralized urgency make access and capacity story legible.</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Attachment-support workflows; virtual follow-up completion</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r>
              <a:tr h="640075">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3</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Ontario</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Largest payoff, strongest investor signal, biggest billing complexity moat.</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Time saved, billings staged, referrals and forms closed during encounter</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r>
            </a:tbl>
          </a:graphicData>
        </a:graphic>
      </p:graphicFrame>
      <p:sp>
        <p:nvSpPr>
          <p:cNvPr id="513" name="Google Shape;513;p18"/>
          <p:cNvSpPr/>
          <p:nvPr/>
        </p:nvSpPr>
        <p:spPr>
          <a:xfrm>
            <a:off x="1078992" y="6080760"/>
            <a:ext cx="987552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080"/>
              <a:buFont typeface="Arial"/>
              <a:buNone/>
            </a:pPr>
            <a:r>
              <a:rPr b="0" i="0" lang="en-US" sz="1080" u="none" cap="none" strike="noStrike">
                <a:solidFill>
                  <a:srgbClr val="F7F8FA"/>
                </a:solidFill>
                <a:latin typeface="Arial"/>
                <a:ea typeface="Arial"/>
                <a:cs typeface="Arial"/>
                <a:sym typeface="Arial"/>
              </a:rPr>
              <a:t>The investor narrative is sequential: prove time recovery, prove workflow closure, then prove scalable provincial logic.</a:t>
            </a:r>
            <a:endParaRPr b="0" i="0" sz="108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 name="Shape 24"/>
        <p:cNvGrpSpPr/>
        <p:nvPr/>
      </p:nvGrpSpPr>
      <p:grpSpPr>
        <a:xfrm>
          <a:off x="0" y="0"/>
          <a:ext cx="0" cy="0"/>
          <a:chOff x="0" y="0"/>
          <a:chExt cx="0" cy="0"/>
        </a:xfrm>
      </p:grpSpPr>
      <p:cxnSp>
        <p:nvCxnSpPr>
          <p:cNvPr id="25" name="Google Shape;25;p2"/>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26" name="Google Shape;26;p2"/>
          <p:cNvSpPr/>
          <p:nvPr/>
        </p:nvSpPr>
        <p:spPr>
          <a:xfrm>
            <a:off x="-4078125" y="-2872400"/>
            <a:ext cx="16068300" cy="10176600"/>
          </a:xfrm>
          <a:prstGeom prst="roundRect">
            <a:avLst>
              <a:gd fmla="val 0" name="adj"/>
            </a:avLst>
          </a:prstGeom>
          <a:solidFill>
            <a:srgbClr val="FBF8F3"/>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2880450" y="3164450"/>
            <a:ext cx="6313200" cy="183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800"/>
              <a:buFont typeface="Arial"/>
              <a:buNone/>
            </a:pPr>
            <a:r>
              <a:t/>
            </a:r>
            <a:endParaRPr i="0" sz="3000" u="none" cap="none" strike="noStrike">
              <a:solidFill>
                <a:srgbClr val="10231E"/>
              </a:solidFill>
              <a:latin typeface="Merriweather Medium"/>
              <a:ea typeface="Merriweather Medium"/>
              <a:cs typeface="Merriweather Medium"/>
              <a:sym typeface="Merriweather Medium"/>
            </a:endParaRPr>
          </a:p>
        </p:txBody>
      </p:sp>
      <p:sp>
        <p:nvSpPr>
          <p:cNvPr id="28" name="Google Shape;28;p2"/>
          <p:cNvSpPr/>
          <p:nvPr/>
        </p:nvSpPr>
        <p:spPr>
          <a:xfrm>
            <a:off x="713225" y="1218850"/>
            <a:ext cx="4045800" cy="423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800"/>
              <a:buFont typeface="Arial"/>
              <a:buNone/>
            </a:pPr>
            <a:r>
              <a:rPr b="1" i="0" lang="en-US" sz="4800" u="none" cap="none" strike="noStrike">
                <a:solidFill>
                  <a:srgbClr val="00A3E0"/>
                </a:solidFill>
                <a:latin typeface="Arial"/>
                <a:ea typeface="Arial"/>
                <a:cs typeface="Arial"/>
                <a:sym typeface="Arial"/>
              </a:rPr>
              <a:t>Align </a:t>
            </a:r>
            <a:r>
              <a:rPr b="1" i="0" lang="en-US" sz="4800" u="none" cap="none" strike="noStrike">
                <a:solidFill>
                  <a:srgbClr val="CC0000"/>
                </a:solidFill>
                <a:latin typeface="Arial"/>
                <a:ea typeface="Arial"/>
                <a:cs typeface="Arial"/>
                <a:sym typeface="Arial"/>
              </a:rPr>
              <a:t>eCare</a:t>
            </a:r>
            <a:endParaRPr b="0" i="0" sz="4800" u="none" cap="none" strike="noStrike">
              <a:solidFill>
                <a:srgbClr val="CC0000"/>
              </a:solidFill>
              <a:latin typeface="Arial"/>
              <a:ea typeface="Arial"/>
              <a:cs typeface="Arial"/>
              <a:sym typeface="Arial"/>
            </a:endParaRPr>
          </a:p>
        </p:txBody>
      </p:sp>
      <p:sp>
        <p:nvSpPr>
          <p:cNvPr id="29" name="Google Shape;29;p2"/>
          <p:cNvSpPr/>
          <p:nvPr/>
        </p:nvSpPr>
        <p:spPr>
          <a:xfrm>
            <a:off x="-4078125" y="-2872400"/>
            <a:ext cx="16471200" cy="1338900"/>
          </a:xfrm>
          <a:prstGeom prst="rect">
            <a:avLst/>
          </a:prstGeom>
          <a:solidFill>
            <a:srgbClr val="CC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000"/>
              <a:buFont typeface="Arial"/>
              <a:buNone/>
            </a:pPr>
            <a:r>
              <a:rPr lang="en-US" sz="3000">
                <a:solidFill>
                  <a:srgbClr val="F7F8FA"/>
                </a:solidFill>
                <a:latin typeface="Verdana"/>
                <a:ea typeface="Verdana"/>
                <a:cs typeface="Verdana"/>
                <a:sym typeface="Verdana"/>
              </a:rPr>
              <a:t> OK got it        </a:t>
            </a:r>
            <a:r>
              <a:rPr i="0" lang="en-US" sz="3000" u="none" cap="none" strike="noStrike">
                <a:solidFill>
                  <a:srgbClr val="F7F8FA"/>
                </a:solidFill>
                <a:latin typeface="Verdana"/>
                <a:ea typeface="Verdana"/>
                <a:cs typeface="Verdana"/>
                <a:sym typeface="Verdana"/>
              </a:rPr>
              <a:t>An Agentic Clinical Execution Layer for Canadian Primary Care</a:t>
            </a:r>
            <a:endParaRPr i="0" sz="3000" u="none" cap="none" strike="noStrike">
              <a:solidFill>
                <a:schemeClr val="dk1"/>
              </a:solidFill>
              <a:latin typeface="Verdana"/>
              <a:ea typeface="Verdana"/>
              <a:cs typeface="Verdana"/>
              <a:sym typeface="Verdana"/>
            </a:endParaRPr>
          </a:p>
        </p:txBody>
      </p:sp>
      <p:pic>
        <p:nvPicPr>
          <p:cNvPr id="30" name="Google Shape;30;p2"/>
          <p:cNvPicPr preferRelativeResize="0"/>
          <p:nvPr/>
        </p:nvPicPr>
        <p:blipFill rotWithShape="1">
          <a:blip r:embed="rId3">
            <a:alphaModFix/>
          </a:blip>
          <a:srcRect b="0" l="0" r="0" t="0"/>
          <a:stretch/>
        </p:blipFill>
        <p:spPr>
          <a:xfrm>
            <a:off x="-3472800" y="-966850"/>
            <a:ext cx="2398344" cy="1338900"/>
          </a:xfrm>
          <a:prstGeom prst="rect">
            <a:avLst/>
          </a:prstGeom>
          <a:noFill/>
          <a:ln>
            <a:noFill/>
          </a:ln>
        </p:spPr>
      </p:pic>
      <p:pic>
        <p:nvPicPr>
          <p:cNvPr descr="Create a drop shadow" id="31" name="Google Shape;31;p2"/>
          <p:cNvPicPr preferRelativeResize="0"/>
          <p:nvPr/>
        </p:nvPicPr>
        <p:blipFill>
          <a:blip r:embed="rId4">
            <a:alphaModFix/>
          </a:blip>
          <a:stretch>
            <a:fillRect/>
          </a:stretch>
        </p:blipFill>
        <p:spPr>
          <a:xfrm>
            <a:off x="7195323" y="-1369152"/>
            <a:ext cx="1381676" cy="1543601"/>
          </a:xfrm>
          <a:prstGeom prst="rect">
            <a:avLst/>
          </a:prstGeom>
          <a:solidFill>
            <a:srgbClr val="FBF8F3"/>
          </a:solidFill>
          <a:ln cap="flat" cmpd="sng" w="12700">
            <a:solidFill>
              <a:srgbClr val="30465F"/>
            </a:solidFill>
            <a:prstDash val="solid"/>
            <a:round/>
            <a:headEnd len="sm" w="sm" type="none"/>
            <a:tailEnd len="sm" w="sm" type="none"/>
          </a:ln>
          <a:effectLst>
            <a:outerShdw blurRad="25400" rotWithShape="0" algn="bl" dir="2700000" dist="12700">
              <a:srgbClr val="000000">
                <a:alpha val="18040"/>
              </a:srgbClr>
            </a:outerShdw>
          </a:effectLst>
        </p:spPr>
      </p:pic>
      <p:sp>
        <p:nvSpPr>
          <p:cNvPr id="32" name="Google Shape;32;p2"/>
          <p:cNvSpPr txBox="1"/>
          <p:nvPr/>
        </p:nvSpPr>
        <p:spPr>
          <a:xfrm>
            <a:off x="-1948575" y="0"/>
            <a:ext cx="10629300" cy="594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F7F8FA"/>
              </a:buClr>
              <a:buSzPts val="1800"/>
              <a:buFont typeface="Arial"/>
              <a:buNone/>
            </a:pPr>
            <a:r>
              <a:rPr lang="en-US" sz="3000">
                <a:solidFill>
                  <a:srgbClr val="10231E"/>
                </a:solidFill>
                <a:latin typeface="Merriweather Medium"/>
                <a:ea typeface="Merriweather Medium"/>
                <a:cs typeface="Merriweather Medium"/>
                <a:sym typeface="Merriweather Medium"/>
              </a:rPr>
              <a:t> a line each here is the only company that 4 huge we are the only ones points solving the national wait list giving doctors back their time increasing capacity and throughput of our new clinics are being built Umm being able to care for all the unattached patients while we wait for the wait list to clear We are standout from all the other so called scribes and DR assisted AI applications because we are a agentic layer that sits on top of the system dealing with fax pharmacy doctors prescription the EMR in addition to some really enticing things that physicians would like such as the DNA and the Billing Code and giving them back their free time</a:t>
            </a:r>
            <a:endParaRPr sz="3000">
              <a:solidFill>
                <a:srgbClr val="10231E"/>
              </a:solidFill>
              <a:latin typeface="Merriweather Medium"/>
              <a:ea typeface="Merriweather Medium"/>
              <a:cs typeface="Merriweather Medium"/>
              <a:sym typeface="Merriweather Medium"/>
            </a:endParaRPr>
          </a:p>
          <a:p>
            <a:pPr indent="0" lvl="0" marL="0" rtl="0" algn="l">
              <a:spcBef>
                <a:spcPts val="0"/>
              </a:spcBef>
              <a:spcAft>
                <a:spcPts val="0"/>
              </a:spcAft>
              <a:buNone/>
            </a:pPr>
            <a:r>
              <a:t/>
            </a:r>
            <a:endParaRPr/>
          </a:p>
        </p:txBody>
      </p:sp>
      <p:sp>
        <p:nvSpPr>
          <p:cNvPr id="33" name="Google Shape;33;p2"/>
          <p:cNvSpPr txBox="1"/>
          <p:nvPr/>
        </p:nvSpPr>
        <p:spPr>
          <a:xfrm>
            <a:off x="-1948575" y="-966850"/>
            <a:ext cx="1221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 We don't mean to toot our own but we think we are a pretty big deal Here's why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EE9"/>
        </a:solidFill>
      </p:bgPr>
    </p:bg>
    <p:spTree>
      <p:nvGrpSpPr>
        <p:cNvPr id="518" name="Shape 518"/>
        <p:cNvGrpSpPr/>
        <p:nvPr/>
      </p:nvGrpSpPr>
      <p:grpSpPr>
        <a:xfrm>
          <a:off x="0" y="0"/>
          <a:ext cx="0" cy="0"/>
          <a:chOff x="0" y="0"/>
          <a:chExt cx="0" cy="0"/>
        </a:xfrm>
      </p:grpSpPr>
      <p:pic>
        <p:nvPicPr>
          <p:cNvPr descr="/mnt/data/unzip_old/ppt/media/image-2-1.png" id="519" name="Google Shape;519;p19"/>
          <p:cNvPicPr preferRelativeResize="0"/>
          <p:nvPr/>
        </p:nvPicPr>
        <p:blipFill rotWithShape="1">
          <a:blip r:embed="rId3">
            <a:alphaModFix amt="85000"/>
          </a:blip>
          <a:srcRect b="0" l="0" r="0" t="0"/>
          <a:stretch/>
        </p:blipFill>
        <p:spPr>
          <a:xfrm>
            <a:off x="0" y="5760720"/>
            <a:ext cx="12191695" cy="1097280"/>
          </a:xfrm>
          <a:prstGeom prst="rect">
            <a:avLst/>
          </a:prstGeom>
          <a:noFill/>
          <a:ln>
            <a:noFill/>
          </a:ln>
        </p:spPr>
      </p:pic>
      <p:cxnSp>
        <p:nvCxnSpPr>
          <p:cNvPr id="520" name="Google Shape;520;p19"/>
          <p:cNvCxnSpPr/>
          <p:nvPr/>
        </p:nvCxnSpPr>
        <p:spPr>
          <a:xfrm>
            <a:off x="731520" y="1078992"/>
            <a:ext cx="2377440" cy="0"/>
          </a:xfrm>
          <a:prstGeom prst="straightConnector1">
            <a:avLst/>
          </a:prstGeom>
          <a:noFill/>
          <a:ln cap="flat" cmpd="sng" w="12700">
            <a:solidFill>
              <a:srgbClr val="E3324D"/>
            </a:solidFill>
            <a:prstDash val="solid"/>
            <a:round/>
            <a:headEnd len="sm" w="sm" type="none"/>
            <a:tailEnd len="sm" w="sm" type="none"/>
          </a:ln>
        </p:spPr>
      </p:cxnSp>
      <p:sp>
        <p:nvSpPr>
          <p:cNvPr id="521" name="Google Shape;521;p19"/>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2400"/>
              <a:buFont typeface="Play"/>
              <a:buNone/>
            </a:pPr>
            <a:r>
              <a:rPr b="1" i="0" lang="en-US" sz="2400" u="none" cap="none" strike="noStrike">
                <a:solidFill>
                  <a:srgbClr val="20262D"/>
                </a:solidFill>
                <a:latin typeface="Play"/>
                <a:ea typeface="Play"/>
                <a:cs typeface="Play"/>
                <a:sym typeface="Play"/>
              </a:rPr>
              <a:t>The revenue reality</a:t>
            </a:r>
            <a:endParaRPr b="1" i="0" sz="2400" u="none" cap="none" strike="noStrike">
              <a:solidFill>
                <a:schemeClr val="dk1"/>
              </a:solidFill>
              <a:latin typeface="Arial"/>
              <a:ea typeface="Arial"/>
              <a:cs typeface="Arial"/>
              <a:sym typeface="Arial"/>
            </a:endParaRPr>
          </a:p>
        </p:txBody>
      </p:sp>
      <p:sp>
        <p:nvSpPr>
          <p:cNvPr id="522" name="Google Shape;522;p19"/>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6270"/>
              </a:buClr>
              <a:buSzPts val="1000"/>
              <a:buFont typeface="Arial"/>
              <a:buNone/>
            </a:pPr>
            <a:r>
              <a:rPr b="1" i="0" lang="en-US" sz="1000" u="none" cap="none" strike="noStrike">
                <a:solidFill>
                  <a:srgbClr val="596270"/>
                </a:solidFill>
                <a:latin typeface="Arial"/>
                <a:ea typeface="Arial"/>
                <a:cs typeface="Arial"/>
                <a:sym typeface="Arial"/>
              </a:rPr>
              <a:t>This is not a cost-saving tool. It is a capacity engine.</a:t>
            </a:r>
            <a:endParaRPr b="1" i="0" sz="1000" u="none" cap="none" strike="noStrike">
              <a:solidFill>
                <a:schemeClr val="dk1"/>
              </a:solidFill>
              <a:latin typeface="Arial"/>
              <a:ea typeface="Arial"/>
              <a:cs typeface="Arial"/>
              <a:sym typeface="Arial"/>
            </a:endParaRPr>
          </a:p>
        </p:txBody>
      </p:sp>
      <p:sp>
        <p:nvSpPr>
          <p:cNvPr id="523" name="Google Shape;523;p19"/>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524" name="Google Shape;524;p19"/>
          <p:cNvSpPr/>
          <p:nvPr/>
        </p:nvSpPr>
        <p:spPr>
          <a:xfrm>
            <a:off x="841248" y="1828800"/>
            <a:ext cx="2240280" cy="3611880"/>
          </a:xfrm>
          <a:prstGeom prst="roundRect">
            <a:avLst>
              <a:gd fmla="val 3265"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9"/>
          <p:cNvSpPr/>
          <p:nvPr/>
        </p:nvSpPr>
        <p:spPr>
          <a:xfrm>
            <a:off x="1005840" y="2395728"/>
            <a:ext cx="1901952" cy="42062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3324D"/>
              </a:buClr>
              <a:buSzPts val="2800"/>
              <a:buFont typeface="Arial"/>
              <a:buNone/>
            </a:pPr>
            <a:r>
              <a:rPr b="1" i="0" lang="en-US" sz="2800" u="none" cap="none" strike="noStrike">
                <a:solidFill>
                  <a:srgbClr val="E3324D"/>
                </a:solidFill>
                <a:latin typeface="Arial"/>
                <a:ea typeface="Arial"/>
                <a:cs typeface="Arial"/>
                <a:sym typeface="Arial"/>
              </a:rPr>
              <a:t>3 hrs/day</a:t>
            </a:r>
            <a:endParaRPr b="0" i="0" sz="2800" u="none" cap="none" strike="noStrike">
              <a:solidFill>
                <a:schemeClr val="dk1"/>
              </a:solidFill>
              <a:latin typeface="Arial"/>
              <a:ea typeface="Arial"/>
              <a:cs typeface="Arial"/>
              <a:sym typeface="Arial"/>
            </a:endParaRPr>
          </a:p>
        </p:txBody>
      </p:sp>
      <p:sp>
        <p:nvSpPr>
          <p:cNvPr id="526" name="Google Shape;526;p19"/>
          <p:cNvSpPr/>
          <p:nvPr/>
        </p:nvSpPr>
        <p:spPr>
          <a:xfrm>
            <a:off x="1042416" y="2971800"/>
            <a:ext cx="1828800" cy="56692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35C67"/>
              </a:buClr>
              <a:buSzPts val="1350"/>
              <a:buFont typeface="Arial"/>
              <a:buNone/>
            </a:pPr>
            <a:r>
              <a:rPr b="1" i="0" lang="en-US" sz="1350" u="none" cap="none" strike="noStrike">
                <a:solidFill>
                  <a:srgbClr val="535C67"/>
                </a:solidFill>
                <a:latin typeface="Arial"/>
                <a:ea typeface="Arial"/>
                <a:cs typeface="Arial"/>
                <a:sym typeface="Arial"/>
              </a:rPr>
              <a:t>Recovered physician time</a:t>
            </a:r>
            <a:endParaRPr b="1" i="0" sz="1350" u="none" cap="none" strike="noStrike">
              <a:solidFill>
                <a:schemeClr val="dk1"/>
              </a:solidFill>
              <a:latin typeface="Arial"/>
              <a:ea typeface="Arial"/>
              <a:cs typeface="Arial"/>
              <a:sym typeface="Arial"/>
            </a:endParaRPr>
          </a:p>
        </p:txBody>
      </p:sp>
      <p:sp>
        <p:nvSpPr>
          <p:cNvPr id="527" name="Google Shape;527;p19"/>
          <p:cNvSpPr/>
          <p:nvPr/>
        </p:nvSpPr>
        <p:spPr>
          <a:xfrm>
            <a:off x="3291840" y="1828800"/>
            <a:ext cx="2240280" cy="3611880"/>
          </a:xfrm>
          <a:prstGeom prst="roundRect">
            <a:avLst>
              <a:gd fmla="val 3265" name="adj"/>
            </a:avLst>
          </a:prstGeom>
          <a:solidFill>
            <a:srgbClr val="FBF8F3"/>
          </a:solidFill>
          <a:ln cap="flat" cmpd="sng" w="12700">
            <a:solidFill>
              <a:srgbClr val="DDD5C7"/>
            </a:solidFill>
            <a:prstDash val="solid"/>
            <a:round/>
            <a:headEnd len="sm" w="sm" type="none"/>
            <a:tailEnd len="sm" w="sm" type="none"/>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9"/>
          <p:cNvSpPr/>
          <p:nvPr/>
        </p:nvSpPr>
        <p:spPr>
          <a:xfrm>
            <a:off x="3456432" y="2395728"/>
            <a:ext cx="1901952" cy="420624"/>
          </a:xfrm>
          <a:prstGeom prst="rect">
            <a:avLst/>
          </a:prstGeom>
          <a:noFill/>
          <a:ln>
            <a:noFill/>
          </a:ln>
          <a:effectLst>
            <a:outerShdw blurRad="57150" rotWithShape="0" algn="bl" dir="5400000" dist="19050">
              <a:srgbClr val="000000">
                <a:alpha val="50196"/>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3324D"/>
              </a:buClr>
              <a:buSzPts val="2800"/>
              <a:buFont typeface="Arial"/>
              <a:buNone/>
            </a:pPr>
            <a:r>
              <a:rPr b="1" i="0" lang="en-US" sz="2800" u="none" cap="none" strike="noStrike">
                <a:solidFill>
                  <a:srgbClr val="E3324D"/>
                </a:solidFill>
                <a:latin typeface="Arial"/>
                <a:ea typeface="Arial"/>
                <a:cs typeface="Arial"/>
                <a:sym typeface="Arial"/>
              </a:rPr>
              <a:t>600 hrs</a:t>
            </a:r>
            <a:endParaRPr b="0" i="0" sz="2800" u="none" cap="none" strike="noStrike">
              <a:solidFill>
                <a:schemeClr val="dk1"/>
              </a:solidFill>
              <a:latin typeface="Arial"/>
              <a:ea typeface="Arial"/>
              <a:cs typeface="Arial"/>
              <a:sym typeface="Arial"/>
            </a:endParaRPr>
          </a:p>
        </p:txBody>
      </p:sp>
      <p:sp>
        <p:nvSpPr>
          <p:cNvPr id="529" name="Google Shape;529;p19"/>
          <p:cNvSpPr/>
          <p:nvPr/>
        </p:nvSpPr>
        <p:spPr>
          <a:xfrm>
            <a:off x="3493008" y="2971800"/>
            <a:ext cx="1828800" cy="56692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35C67"/>
              </a:buClr>
              <a:buSzPts val="1350"/>
              <a:buFont typeface="Arial"/>
              <a:buNone/>
            </a:pPr>
            <a:r>
              <a:rPr b="1" i="0" lang="en-US" sz="1350" u="none" cap="none" strike="noStrike">
                <a:solidFill>
                  <a:srgbClr val="535C67"/>
                </a:solidFill>
                <a:latin typeface="Arial"/>
                <a:ea typeface="Arial"/>
                <a:cs typeface="Arial"/>
                <a:sym typeface="Arial"/>
              </a:rPr>
              <a:t>Annual capacity returned per physician</a:t>
            </a:r>
            <a:endParaRPr b="1" i="0" sz="1350" u="none" cap="none" strike="noStrike">
              <a:solidFill>
                <a:schemeClr val="dk1"/>
              </a:solidFill>
              <a:latin typeface="Arial"/>
              <a:ea typeface="Arial"/>
              <a:cs typeface="Arial"/>
              <a:sym typeface="Arial"/>
            </a:endParaRPr>
          </a:p>
        </p:txBody>
      </p:sp>
      <p:sp>
        <p:nvSpPr>
          <p:cNvPr id="530" name="Google Shape;530;p19"/>
          <p:cNvSpPr/>
          <p:nvPr/>
        </p:nvSpPr>
        <p:spPr>
          <a:xfrm>
            <a:off x="5742432" y="1828800"/>
            <a:ext cx="2240280" cy="3611880"/>
          </a:xfrm>
          <a:prstGeom prst="roundRect">
            <a:avLst>
              <a:gd fmla="val 3265" name="adj"/>
            </a:avLst>
          </a:prstGeom>
          <a:solidFill>
            <a:srgbClr val="FBF8F3"/>
          </a:solidFill>
          <a:ln cap="flat" cmpd="sng" w="12700">
            <a:solidFill>
              <a:srgbClr val="DDD5C7"/>
            </a:solidFill>
            <a:prstDash val="solid"/>
            <a:round/>
            <a:headEnd len="sm" w="sm" type="none"/>
            <a:tailEnd len="sm" w="sm" type="none"/>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9"/>
          <p:cNvSpPr/>
          <p:nvPr/>
        </p:nvSpPr>
        <p:spPr>
          <a:xfrm>
            <a:off x="5907024" y="2395728"/>
            <a:ext cx="1901952" cy="420624"/>
          </a:xfrm>
          <a:prstGeom prst="rect">
            <a:avLst/>
          </a:prstGeom>
          <a:noFill/>
          <a:ln>
            <a:noFill/>
          </a:ln>
          <a:effectLst>
            <a:outerShdw blurRad="57150" rotWithShape="0" algn="bl" dir="5400000" dist="19050">
              <a:srgbClr val="000000">
                <a:alpha val="50196"/>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3324D"/>
              </a:buClr>
              <a:buSzPts val="2800"/>
              <a:buFont typeface="Arial"/>
              <a:buNone/>
            </a:pPr>
            <a:r>
              <a:rPr b="1" i="0" lang="en-US" sz="2800" u="none" cap="none" strike="noStrike">
                <a:solidFill>
                  <a:srgbClr val="E3324D"/>
                </a:solidFill>
                <a:latin typeface="Arial"/>
                <a:ea typeface="Arial"/>
                <a:cs typeface="Arial"/>
                <a:sym typeface="Arial"/>
              </a:rPr>
              <a:t>$90K</a:t>
            </a:r>
            <a:endParaRPr b="0" i="0" sz="2800" u="none" cap="none" strike="noStrike">
              <a:solidFill>
                <a:schemeClr val="dk1"/>
              </a:solidFill>
              <a:latin typeface="Arial"/>
              <a:ea typeface="Arial"/>
              <a:cs typeface="Arial"/>
              <a:sym typeface="Arial"/>
            </a:endParaRPr>
          </a:p>
        </p:txBody>
      </p:sp>
      <p:sp>
        <p:nvSpPr>
          <p:cNvPr id="532" name="Google Shape;532;p19"/>
          <p:cNvSpPr/>
          <p:nvPr/>
        </p:nvSpPr>
        <p:spPr>
          <a:xfrm>
            <a:off x="5943600" y="2971800"/>
            <a:ext cx="1828800" cy="56692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35C67"/>
              </a:buClr>
              <a:buSzPts val="1350"/>
              <a:buFont typeface="Arial"/>
              <a:buNone/>
            </a:pPr>
            <a:r>
              <a:rPr b="1" i="0" lang="en-US" sz="1350" u="none" cap="none" strike="noStrike">
                <a:solidFill>
                  <a:srgbClr val="535C67"/>
                </a:solidFill>
                <a:latin typeface="Arial"/>
                <a:ea typeface="Arial"/>
                <a:cs typeface="Arial"/>
                <a:sym typeface="Arial"/>
              </a:rPr>
              <a:t>Illustrative annual capacity value</a:t>
            </a:r>
            <a:endParaRPr b="1" i="0" sz="1350" u="none" cap="none" strike="noStrike">
              <a:solidFill>
                <a:schemeClr val="dk1"/>
              </a:solidFill>
              <a:latin typeface="Arial"/>
              <a:ea typeface="Arial"/>
              <a:cs typeface="Arial"/>
              <a:sym typeface="Arial"/>
            </a:endParaRPr>
          </a:p>
        </p:txBody>
      </p:sp>
      <p:sp>
        <p:nvSpPr>
          <p:cNvPr id="533" name="Google Shape;533;p19"/>
          <p:cNvSpPr/>
          <p:nvPr/>
        </p:nvSpPr>
        <p:spPr>
          <a:xfrm>
            <a:off x="8193024" y="1828800"/>
            <a:ext cx="2240280" cy="3611880"/>
          </a:xfrm>
          <a:prstGeom prst="roundRect">
            <a:avLst>
              <a:gd fmla="val 3265" name="adj"/>
            </a:avLst>
          </a:prstGeom>
          <a:solidFill>
            <a:srgbClr val="FBF8F3"/>
          </a:solidFill>
          <a:ln cap="flat" cmpd="sng" w="12700">
            <a:solidFill>
              <a:srgbClr val="DDD5C7"/>
            </a:solidFill>
            <a:prstDash val="solid"/>
            <a:round/>
            <a:headEnd len="sm" w="sm" type="none"/>
            <a:tailEnd len="sm" w="sm" type="none"/>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9"/>
          <p:cNvSpPr/>
          <p:nvPr/>
        </p:nvSpPr>
        <p:spPr>
          <a:xfrm>
            <a:off x="8357616" y="2395728"/>
            <a:ext cx="1901952" cy="420624"/>
          </a:xfrm>
          <a:prstGeom prst="rect">
            <a:avLst/>
          </a:prstGeom>
          <a:noFill/>
          <a:ln>
            <a:noFill/>
          </a:ln>
          <a:effectLst>
            <a:outerShdw blurRad="57150" rotWithShape="0" algn="bl" dir="5400000" dist="19050">
              <a:srgbClr val="000000">
                <a:alpha val="50196"/>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$40-50K</a:t>
            </a:r>
            <a:endParaRPr b="0" i="0" sz="2400" u="none" cap="none" strike="noStrike">
              <a:solidFill>
                <a:schemeClr val="dk1"/>
              </a:solidFill>
              <a:latin typeface="Arial"/>
              <a:ea typeface="Arial"/>
              <a:cs typeface="Arial"/>
              <a:sym typeface="Arial"/>
            </a:endParaRPr>
          </a:p>
        </p:txBody>
      </p:sp>
      <p:sp>
        <p:nvSpPr>
          <p:cNvPr id="535" name="Google Shape;535;p19"/>
          <p:cNvSpPr/>
          <p:nvPr/>
        </p:nvSpPr>
        <p:spPr>
          <a:xfrm>
            <a:off x="8394192" y="2971800"/>
            <a:ext cx="1828800" cy="56692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35C67"/>
              </a:buClr>
              <a:buSzPts val="1350"/>
              <a:buFont typeface="Arial"/>
              <a:buNone/>
            </a:pPr>
            <a:r>
              <a:rPr b="1" i="0" lang="en-US" sz="1350" u="none" cap="none" strike="noStrike">
                <a:solidFill>
                  <a:srgbClr val="535C67"/>
                </a:solidFill>
                <a:latin typeface="Arial"/>
                <a:ea typeface="Arial"/>
                <a:cs typeface="Arial"/>
                <a:sym typeface="Arial"/>
              </a:rPr>
              <a:t>Illustrative annual billing recovery</a:t>
            </a:r>
            <a:endParaRPr b="1" i="0" sz="1350" u="none" cap="none" strike="noStrike">
              <a:solidFill>
                <a:schemeClr val="dk1"/>
              </a:solidFill>
              <a:latin typeface="Arial"/>
              <a:ea typeface="Arial"/>
              <a:cs typeface="Arial"/>
              <a:sym typeface="Arial"/>
            </a:endParaRPr>
          </a:p>
        </p:txBody>
      </p:sp>
      <p:sp>
        <p:nvSpPr>
          <p:cNvPr id="536" name="Google Shape;536;p19"/>
          <p:cNvSpPr/>
          <p:nvPr/>
        </p:nvSpPr>
        <p:spPr>
          <a:xfrm>
            <a:off x="1508760" y="5559552"/>
            <a:ext cx="9162288" cy="713232"/>
          </a:xfrm>
          <a:prstGeom prst="roundRect">
            <a:avLst>
              <a:gd fmla="val 12821" name="adj"/>
            </a:avLst>
          </a:prstGeom>
          <a:solidFill>
            <a:srgbClr val="B5162D"/>
          </a:solidFill>
          <a:ln cap="flat" cmpd="sng" w="12700">
            <a:solidFill>
              <a:srgbClr val="B5162D"/>
            </a:solidFill>
            <a:prstDash val="solid"/>
            <a:round/>
            <a:headEnd len="sm" w="sm" type="none"/>
            <a:tailEnd len="sm" w="sm" type="none"/>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9"/>
          <p:cNvSpPr/>
          <p:nvPr/>
        </p:nvSpPr>
        <p:spPr>
          <a:xfrm>
            <a:off x="1737360" y="5742432"/>
            <a:ext cx="8732520" cy="2011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2200"/>
              <a:buFont typeface="Arial"/>
              <a:buNone/>
            </a:pPr>
            <a:r>
              <a:rPr b="1" i="0" lang="en-US" sz="2200" u="none" cap="none" strike="noStrike">
                <a:solidFill>
                  <a:srgbClr val="F7F8FA"/>
                </a:solidFill>
                <a:latin typeface="Arial"/>
                <a:ea typeface="Arial"/>
                <a:cs typeface="Arial"/>
                <a:sym typeface="Arial"/>
              </a:rPr>
              <a:t>$130K+ impact per physician annually</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8F3"/>
        </a:solidFill>
      </p:bgPr>
    </p:bg>
    <p:spTree>
      <p:nvGrpSpPr>
        <p:cNvPr id="542" name="Shape 542"/>
        <p:cNvGrpSpPr/>
        <p:nvPr/>
      </p:nvGrpSpPr>
      <p:grpSpPr>
        <a:xfrm>
          <a:off x="0" y="0"/>
          <a:ext cx="0" cy="0"/>
          <a:chOff x="0" y="0"/>
          <a:chExt cx="0" cy="0"/>
        </a:xfrm>
      </p:grpSpPr>
      <p:pic>
        <p:nvPicPr>
          <p:cNvPr descr="/mnt/data/unzip_old/ppt/media/image-1-1.png" id="543" name="Google Shape;543;p20"/>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544" name="Google Shape;544;p20"/>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545" name="Google Shape;545;p20"/>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546" name="Google Shape;546;p20"/>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The waitlist ends here</a:t>
            </a:r>
            <a:endParaRPr b="0" i="0" sz="2400" u="none" cap="none" strike="noStrike">
              <a:solidFill>
                <a:schemeClr val="dk1"/>
              </a:solidFill>
              <a:latin typeface="Arial"/>
              <a:ea typeface="Arial"/>
              <a:cs typeface="Arial"/>
              <a:sym typeface="Arial"/>
            </a:endParaRPr>
          </a:p>
        </p:txBody>
      </p:sp>
      <p:sp>
        <p:nvSpPr>
          <p:cNvPr id="547" name="Google Shape;547;p20"/>
          <p:cNvSpPr/>
          <p:nvPr/>
        </p:nvSpPr>
        <p:spPr>
          <a:xfrm>
            <a:off x="768101" y="1143000"/>
            <a:ext cx="10652700" cy="2825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This is the room-winning slide: recovered time converts directly into patient capacity.</a:t>
            </a:r>
            <a:endParaRPr b="0" i="0" sz="1000" u="none" cap="none" strike="noStrike">
              <a:solidFill>
                <a:schemeClr val="dk1"/>
              </a:solidFill>
              <a:latin typeface="Arial"/>
              <a:ea typeface="Arial"/>
              <a:cs typeface="Arial"/>
              <a:sym typeface="Arial"/>
            </a:endParaRPr>
          </a:p>
        </p:txBody>
      </p:sp>
      <p:sp>
        <p:nvSpPr>
          <p:cNvPr id="548" name="Google Shape;548;p20"/>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549" name="Google Shape;549;p20"/>
          <p:cNvSpPr/>
          <p:nvPr/>
        </p:nvSpPr>
        <p:spPr>
          <a:xfrm>
            <a:off x="502920" y="2395728"/>
            <a:ext cx="1783080" cy="1572768"/>
          </a:xfrm>
          <a:prstGeom prst="roundRect">
            <a:avLst>
              <a:gd fmla="val 4651" name="adj"/>
            </a:avLst>
          </a:prstGeom>
          <a:solidFill>
            <a:srgbClr val="132133"/>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0"/>
          <p:cNvSpPr/>
          <p:nvPr/>
        </p:nvSpPr>
        <p:spPr>
          <a:xfrm>
            <a:off x="594360" y="2761488"/>
            <a:ext cx="1600200" cy="62179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Recovered admin time</a:t>
            </a:r>
            <a:endParaRPr b="0" i="0" sz="1450" u="none" cap="none" strike="noStrike">
              <a:solidFill>
                <a:schemeClr val="dk1"/>
              </a:solidFill>
              <a:latin typeface="Arial"/>
              <a:ea typeface="Arial"/>
              <a:cs typeface="Arial"/>
              <a:sym typeface="Arial"/>
            </a:endParaRPr>
          </a:p>
        </p:txBody>
      </p:sp>
      <p:sp>
        <p:nvSpPr>
          <p:cNvPr id="551" name="Google Shape;551;p20"/>
          <p:cNvSpPr/>
          <p:nvPr/>
        </p:nvSpPr>
        <p:spPr>
          <a:xfrm>
            <a:off x="2350008" y="2871216"/>
            <a:ext cx="292608" cy="384048"/>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0"/>
          <p:cNvSpPr/>
          <p:nvPr/>
        </p:nvSpPr>
        <p:spPr>
          <a:xfrm>
            <a:off x="2670048" y="2395728"/>
            <a:ext cx="1783080" cy="1572768"/>
          </a:xfrm>
          <a:prstGeom prst="roundRect">
            <a:avLst>
              <a:gd fmla="val 4651" name="adj"/>
            </a:avLst>
          </a:prstGeom>
          <a:solidFill>
            <a:srgbClr val="132133"/>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0"/>
          <p:cNvSpPr/>
          <p:nvPr/>
        </p:nvSpPr>
        <p:spPr>
          <a:xfrm>
            <a:off x="2761500" y="2186570"/>
            <a:ext cx="1600200" cy="119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More appointment slots</a:t>
            </a:r>
            <a:endParaRPr b="0" i="0" sz="1450" u="none" cap="none" strike="noStrike">
              <a:solidFill>
                <a:schemeClr val="dk1"/>
              </a:solidFill>
              <a:latin typeface="Arial"/>
              <a:ea typeface="Arial"/>
              <a:cs typeface="Arial"/>
              <a:sym typeface="Arial"/>
            </a:endParaRPr>
          </a:p>
        </p:txBody>
      </p:sp>
      <p:sp>
        <p:nvSpPr>
          <p:cNvPr id="554" name="Google Shape;554;p20"/>
          <p:cNvSpPr/>
          <p:nvPr/>
        </p:nvSpPr>
        <p:spPr>
          <a:xfrm>
            <a:off x="4517136" y="2871216"/>
            <a:ext cx="292608" cy="384048"/>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0"/>
          <p:cNvSpPr/>
          <p:nvPr/>
        </p:nvSpPr>
        <p:spPr>
          <a:xfrm>
            <a:off x="4837176" y="2395728"/>
            <a:ext cx="1783080" cy="1572768"/>
          </a:xfrm>
          <a:prstGeom prst="roundRect">
            <a:avLst>
              <a:gd fmla="val 4651" name="adj"/>
            </a:avLst>
          </a:prstGeom>
          <a:solidFill>
            <a:srgbClr val="152335"/>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0"/>
          <p:cNvSpPr/>
          <p:nvPr/>
        </p:nvSpPr>
        <p:spPr>
          <a:xfrm>
            <a:off x="4928616" y="2761488"/>
            <a:ext cx="1600200" cy="62179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More rostered patients</a:t>
            </a:r>
            <a:endParaRPr b="0" i="0" sz="1450" u="none" cap="none" strike="noStrike">
              <a:solidFill>
                <a:schemeClr val="dk1"/>
              </a:solidFill>
              <a:latin typeface="Arial"/>
              <a:ea typeface="Arial"/>
              <a:cs typeface="Arial"/>
              <a:sym typeface="Arial"/>
            </a:endParaRPr>
          </a:p>
        </p:txBody>
      </p:sp>
      <p:sp>
        <p:nvSpPr>
          <p:cNvPr id="557" name="Google Shape;557;p20"/>
          <p:cNvSpPr/>
          <p:nvPr/>
        </p:nvSpPr>
        <p:spPr>
          <a:xfrm>
            <a:off x="6684264" y="2871216"/>
            <a:ext cx="292608" cy="384048"/>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0"/>
          <p:cNvSpPr/>
          <p:nvPr/>
        </p:nvSpPr>
        <p:spPr>
          <a:xfrm>
            <a:off x="7004304" y="2395728"/>
            <a:ext cx="1783080" cy="1572768"/>
          </a:xfrm>
          <a:prstGeom prst="roundRect">
            <a:avLst>
              <a:gd fmla="val 4651" name="adj"/>
            </a:avLst>
          </a:prstGeom>
          <a:solidFill>
            <a:srgbClr val="152335"/>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0"/>
          <p:cNvSpPr/>
          <p:nvPr/>
        </p:nvSpPr>
        <p:spPr>
          <a:xfrm>
            <a:off x="7095744" y="2761488"/>
            <a:ext cx="1600200" cy="62179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Reduced unattached population</a:t>
            </a:r>
            <a:endParaRPr b="0" i="0" sz="1450" u="none" cap="none" strike="noStrike">
              <a:solidFill>
                <a:schemeClr val="dk1"/>
              </a:solidFill>
              <a:latin typeface="Arial"/>
              <a:ea typeface="Arial"/>
              <a:cs typeface="Arial"/>
              <a:sym typeface="Arial"/>
            </a:endParaRPr>
          </a:p>
        </p:txBody>
      </p:sp>
      <p:sp>
        <p:nvSpPr>
          <p:cNvPr id="560" name="Google Shape;560;p20"/>
          <p:cNvSpPr/>
          <p:nvPr/>
        </p:nvSpPr>
        <p:spPr>
          <a:xfrm>
            <a:off x="8851392" y="2871216"/>
            <a:ext cx="292608" cy="384048"/>
          </a:xfrm>
          <a:prstGeom prst="chevron">
            <a:avLst>
              <a:gd fmla="val 50000"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0"/>
          <p:cNvSpPr/>
          <p:nvPr/>
        </p:nvSpPr>
        <p:spPr>
          <a:xfrm>
            <a:off x="9171432" y="2395728"/>
            <a:ext cx="2029968" cy="1572768"/>
          </a:xfrm>
          <a:prstGeom prst="roundRect">
            <a:avLst>
              <a:gd fmla="val 4651" name="adj"/>
            </a:avLst>
          </a:prstGeom>
          <a:solidFill>
            <a:srgbClr val="10231E"/>
          </a:solidFill>
          <a:ln cap="flat" cmpd="sng" w="12700">
            <a:solidFill>
              <a:srgbClr val="2F564D"/>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0"/>
          <p:cNvSpPr/>
          <p:nvPr/>
        </p:nvSpPr>
        <p:spPr>
          <a:xfrm>
            <a:off x="9262872" y="2761488"/>
            <a:ext cx="1847088" cy="62179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450"/>
              <a:buFont typeface="Arial"/>
              <a:buNone/>
            </a:pPr>
            <a:r>
              <a:rPr b="1" i="0" lang="en-US" sz="1450" u="none" cap="none" strike="noStrike">
                <a:solidFill>
                  <a:srgbClr val="F7F8FA"/>
                </a:solidFill>
                <a:latin typeface="Arial"/>
                <a:ea typeface="Arial"/>
                <a:cs typeface="Arial"/>
                <a:sym typeface="Arial"/>
              </a:rPr>
              <a:t>Shorter ER and specialist wait times</a:t>
            </a:r>
            <a:endParaRPr b="0" i="0" sz="1450" u="none" cap="none" strike="noStrike">
              <a:solidFill>
                <a:schemeClr val="dk1"/>
              </a:solidFill>
              <a:latin typeface="Arial"/>
              <a:ea typeface="Arial"/>
              <a:cs typeface="Arial"/>
              <a:sym typeface="Arial"/>
            </a:endParaRPr>
          </a:p>
        </p:txBody>
      </p:sp>
      <p:sp>
        <p:nvSpPr>
          <p:cNvPr id="563" name="Google Shape;563;p20"/>
          <p:cNvSpPr/>
          <p:nvPr/>
        </p:nvSpPr>
        <p:spPr>
          <a:xfrm>
            <a:off x="868680" y="5102352"/>
            <a:ext cx="1042416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2200"/>
              <a:buFont typeface="Arial"/>
              <a:buNone/>
            </a:pPr>
            <a:r>
              <a:rPr b="1" i="0" lang="en-US" sz="2200" u="none" cap="none" strike="noStrike">
                <a:solidFill>
                  <a:srgbClr val="F7F8FA"/>
                </a:solidFill>
                <a:latin typeface="Arial"/>
                <a:ea typeface="Arial"/>
                <a:cs typeface="Arial"/>
                <a:sym typeface="Arial"/>
              </a:rPr>
              <a:t>This is not hiring more doctors. It is unlocking the ones we already have.</a:t>
            </a:r>
            <a:endParaRPr b="0" i="0" sz="2200" u="none" cap="none" strike="noStrike">
              <a:solidFill>
                <a:schemeClr val="dk1"/>
              </a:solidFill>
              <a:latin typeface="Arial"/>
              <a:ea typeface="Arial"/>
              <a:cs typeface="Arial"/>
              <a:sym typeface="Arial"/>
            </a:endParaRPr>
          </a:p>
        </p:txBody>
      </p:sp>
      <p:sp>
        <p:nvSpPr>
          <p:cNvPr id="564" name="Google Shape;564;p20"/>
          <p:cNvSpPr/>
          <p:nvPr/>
        </p:nvSpPr>
        <p:spPr>
          <a:xfrm>
            <a:off x="777240" y="5687568"/>
            <a:ext cx="10652760" cy="16459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3324D"/>
              </a:buClr>
              <a:buSzPts val="1600"/>
              <a:buFont typeface="Arial"/>
              <a:buNone/>
            </a:pPr>
            <a:r>
              <a:rPr b="1" i="0" lang="en-US" sz="1600" u="none" cap="none" strike="noStrike">
                <a:solidFill>
                  <a:srgbClr val="E3324D"/>
                </a:solidFill>
                <a:latin typeface="Arial"/>
                <a:ea typeface="Arial"/>
                <a:cs typeface="Arial"/>
                <a:sym typeface="Arial"/>
              </a:rPr>
              <a:t>Recovered Time -&gt; More Visits -&gt; More Rostered </a:t>
            </a:r>
            <a:r>
              <a:rPr b="1" i="0" lang="en-US" sz="1600" u="none" cap="none" strike="noStrike">
                <a:solidFill>
                  <a:srgbClr val="FBF8F3"/>
                </a:solidFill>
                <a:latin typeface="Arial"/>
                <a:ea typeface="Arial"/>
                <a:cs typeface="Arial"/>
                <a:sym typeface="Arial"/>
              </a:rPr>
              <a:t>Patients </a:t>
            </a:r>
            <a:r>
              <a:rPr b="1" i="0" lang="en-US" sz="1600" u="none" cap="none" strike="noStrike">
                <a:solidFill>
                  <a:srgbClr val="E3324D"/>
                </a:solidFill>
                <a:latin typeface="Arial"/>
                <a:ea typeface="Arial"/>
                <a:cs typeface="Arial"/>
                <a:sym typeface="Arial"/>
              </a:rPr>
              <a:t>-&gt; Waitlist Collapse</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EE9"/>
        </a:solidFill>
      </p:bgPr>
    </p:bg>
    <p:spTree>
      <p:nvGrpSpPr>
        <p:cNvPr id="569" name="Shape 569"/>
        <p:cNvGrpSpPr/>
        <p:nvPr/>
      </p:nvGrpSpPr>
      <p:grpSpPr>
        <a:xfrm>
          <a:off x="0" y="0"/>
          <a:ext cx="0" cy="0"/>
          <a:chOff x="0" y="0"/>
          <a:chExt cx="0" cy="0"/>
        </a:xfrm>
      </p:grpSpPr>
      <p:pic>
        <p:nvPicPr>
          <p:cNvPr descr="/mnt/data/unzip_old/ppt/media/image-2-1.png" id="570" name="Google Shape;570;p21"/>
          <p:cNvPicPr preferRelativeResize="0"/>
          <p:nvPr/>
        </p:nvPicPr>
        <p:blipFill rotWithShape="1">
          <a:blip r:embed="rId3">
            <a:alphaModFix amt="85000"/>
          </a:blip>
          <a:srcRect b="0" l="0" r="0" t="0"/>
          <a:stretch/>
        </p:blipFill>
        <p:spPr>
          <a:xfrm>
            <a:off x="0" y="5760720"/>
            <a:ext cx="12191695" cy="1097280"/>
          </a:xfrm>
          <a:prstGeom prst="rect">
            <a:avLst/>
          </a:prstGeom>
          <a:noFill/>
          <a:ln>
            <a:noFill/>
          </a:ln>
        </p:spPr>
      </p:pic>
      <p:cxnSp>
        <p:nvCxnSpPr>
          <p:cNvPr id="571" name="Google Shape;571;p21"/>
          <p:cNvCxnSpPr/>
          <p:nvPr/>
        </p:nvCxnSpPr>
        <p:spPr>
          <a:xfrm>
            <a:off x="731520" y="1078992"/>
            <a:ext cx="2377440" cy="0"/>
          </a:xfrm>
          <a:prstGeom prst="straightConnector1">
            <a:avLst/>
          </a:prstGeom>
          <a:noFill/>
          <a:ln cap="flat" cmpd="sng" w="12700">
            <a:solidFill>
              <a:srgbClr val="E3324D"/>
            </a:solidFill>
            <a:prstDash val="solid"/>
            <a:round/>
            <a:headEnd len="sm" w="sm" type="none"/>
            <a:tailEnd len="sm" w="sm" type="none"/>
          </a:ln>
        </p:spPr>
      </p:cxnSp>
      <p:sp>
        <p:nvSpPr>
          <p:cNvPr id="572" name="Google Shape;572;p21"/>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2400"/>
              <a:buFont typeface="Play"/>
              <a:buNone/>
            </a:pPr>
            <a:r>
              <a:rPr b="1" i="0" lang="en-US" sz="2400" u="none" cap="none" strike="noStrike">
                <a:solidFill>
                  <a:srgbClr val="20262D"/>
                </a:solidFill>
                <a:latin typeface="Play"/>
                <a:ea typeface="Play"/>
                <a:cs typeface="Play"/>
                <a:sym typeface="Play"/>
              </a:rPr>
              <a:t>Why now: adoption is rising, but the category is still unclaimed.</a:t>
            </a:r>
            <a:endParaRPr b="0" i="0" sz="2400" u="none" cap="none" strike="noStrike">
              <a:solidFill>
                <a:schemeClr val="dk1"/>
              </a:solidFill>
              <a:latin typeface="Arial"/>
              <a:ea typeface="Arial"/>
              <a:cs typeface="Arial"/>
              <a:sym typeface="Arial"/>
            </a:endParaRPr>
          </a:p>
        </p:txBody>
      </p:sp>
      <p:sp>
        <p:nvSpPr>
          <p:cNvPr id="573" name="Google Shape;573;p21"/>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6270"/>
              </a:buClr>
              <a:buSzPts val="1000"/>
              <a:buFont typeface="Arial"/>
              <a:buNone/>
            </a:pPr>
            <a:r>
              <a:rPr b="0" i="0" lang="en-US" sz="1000" u="none" cap="none" strike="noStrike">
                <a:solidFill>
                  <a:srgbClr val="596270"/>
                </a:solidFill>
                <a:latin typeface="Arial"/>
                <a:ea typeface="Arial"/>
                <a:cs typeface="Arial"/>
                <a:sym typeface="Arial"/>
              </a:rPr>
              <a:t>The rails are being laid by policy, privacy guidance and funded adoption. The execution layer is still open.</a:t>
            </a:r>
            <a:endParaRPr b="0" i="0" sz="1000" u="none" cap="none" strike="noStrike">
              <a:solidFill>
                <a:schemeClr val="dk1"/>
              </a:solidFill>
              <a:latin typeface="Arial"/>
              <a:ea typeface="Arial"/>
              <a:cs typeface="Arial"/>
              <a:sym typeface="Arial"/>
            </a:endParaRPr>
          </a:p>
        </p:txBody>
      </p:sp>
      <p:sp>
        <p:nvSpPr>
          <p:cNvPr id="574" name="Google Shape;574;p21"/>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575" name="Google Shape;575;p21"/>
          <p:cNvSpPr/>
          <p:nvPr/>
        </p:nvSpPr>
        <p:spPr>
          <a:xfrm>
            <a:off x="1005840" y="1901952"/>
            <a:ext cx="2331720" cy="2057400"/>
          </a:xfrm>
          <a:prstGeom prst="roundRect">
            <a:avLst>
              <a:gd fmla="val 3556" name="adj"/>
            </a:avLst>
          </a:prstGeom>
          <a:solidFill>
            <a:srgbClr val="F9F7F2"/>
          </a:solidFill>
          <a:ln cap="flat" cmpd="sng" w="12700">
            <a:solidFill>
              <a:srgbClr val="DDD5C7"/>
            </a:solidFill>
            <a:prstDash val="solid"/>
            <a:round/>
            <a:headEnd len="sm" w="sm" type="none"/>
            <a:tailEnd len="sm" w="sm" type="none"/>
          </a:ln>
          <a:effectLst>
            <a:outerShdw blurRad="25400" rotWithShape="0" algn="bl" dir="2700000" dist="66675">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1"/>
          <p:cNvSpPr/>
          <p:nvPr/>
        </p:nvSpPr>
        <p:spPr>
          <a:xfrm>
            <a:off x="1152144" y="2048256"/>
            <a:ext cx="203911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10,000+</a:t>
            </a:r>
            <a:endParaRPr b="0" i="0" sz="2400" u="none" cap="none" strike="noStrike">
              <a:solidFill>
                <a:schemeClr val="dk1"/>
              </a:solidFill>
              <a:latin typeface="Arial"/>
              <a:ea typeface="Arial"/>
              <a:cs typeface="Arial"/>
              <a:sym typeface="Arial"/>
            </a:endParaRPr>
          </a:p>
        </p:txBody>
      </p:sp>
      <p:sp>
        <p:nvSpPr>
          <p:cNvPr id="577" name="Google Shape;577;p21"/>
          <p:cNvSpPr/>
          <p:nvPr/>
        </p:nvSpPr>
        <p:spPr>
          <a:xfrm>
            <a:off x="1152144" y="2560320"/>
            <a:ext cx="2039112" cy="125272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E6773"/>
              </a:buClr>
              <a:buSzPts val="1050"/>
              <a:buFont typeface="Arial"/>
              <a:buNone/>
            </a:pPr>
            <a:r>
              <a:rPr b="0" i="0" lang="en-US" sz="1050" u="none" cap="none" strike="noStrike">
                <a:solidFill>
                  <a:srgbClr val="5E6773"/>
                </a:solidFill>
                <a:latin typeface="Arial"/>
                <a:ea typeface="Arial"/>
                <a:cs typeface="Arial"/>
                <a:sym typeface="Arial"/>
              </a:rPr>
              <a:t>clinicians have registered for a funded AI scribe licence through Canada Health Infoway's program</a:t>
            </a:r>
            <a:endParaRPr b="0" i="0" sz="1050" u="none" cap="none" strike="noStrike">
              <a:solidFill>
                <a:schemeClr val="dk1"/>
              </a:solidFill>
              <a:latin typeface="Arial"/>
              <a:ea typeface="Arial"/>
              <a:cs typeface="Arial"/>
              <a:sym typeface="Arial"/>
            </a:endParaRPr>
          </a:p>
        </p:txBody>
      </p:sp>
      <p:sp>
        <p:nvSpPr>
          <p:cNvPr id="578" name="Google Shape;578;p21"/>
          <p:cNvSpPr/>
          <p:nvPr/>
        </p:nvSpPr>
        <p:spPr>
          <a:xfrm>
            <a:off x="3767328" y="1901952"/>
            <a:ext cx="2331720" cy="2057400"/>
          </a:xfrm>
          <a:prstGeom prst="roundRect">
            <a:avLst>
              <a:gd fmla="val 3556" name="adj"/>
            </a:avLst>
          </a:prstGeom>
          <a:solidFill>
            <a:srgbClr val="F9F7F2"/>
          </a:solidFill>
          <a:ln cap="flat" cmpd="sng" w="12700">
            <a:solidFill>
              <a:srgbClr val="DDD5C7"/>
            </a:solidFill>
            <a:prstDash val="solid"/>
            <a:round/>
            <a:headEnd len="sm" w="sm" type="none"/>
            <a:tailEnd len="sm" w="sm" type="none"/>
          </a:ln>
          <a:effectLst>
            <a:outerShdw blurRad="25400" rotWithShape="0" algn="bl" dir="2700000" dist="66675">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1"/>
          <p:cNvSpPr/>
          <p:nvPr/>
        </p:nvSpPr>
        <p:spPr>
          <a:xfrm>
            <a:off x="3913632" y="2048256"/>
            <a:ext cx="203911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89%</a:t>
            </a:r>
            <a:endParaRPr b="0" i="0" sz="2400" u="none" cap="none" strike="noStrike">
              <a:solidFill>
                <a:schemeClr val="dk1"/>
              </a:solidFill>
              <a:latin typeface="Arial"/>
              <a:ea typeface="Arial"/>
              <a:cs typeface="Arial"/>
              <a:sym typeface="Arial"/>
            </a:endParaRPr>
          </a:p>
        </p:txBody>
      </p:sp>
      <p:sp>
        <p:nvSpPr>
          <p:cNvPr id="580" name="Google Shape;580;p21"/>
          <p:cNvSpPr/>
          <p:nvPr/>
        </p:nvSpPr>
        <p:spPr>
          <a:xfrm>
            <a:off x="3913632" y="2560320"/>
            <a:ext cx="2039112" cy="125272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E6773"/>
              </a:buClr>
              <a:buSzPts val="1050"/>
              <a:buFont typeface="Arial"/>
              <a:buNone/>
            </a:pPr>
            <a:r>
              <a:rPr b="0" i="0" lang="en-US" sz="1050" u="none" cap="none" strike="noStrike">
                <a:solidFill>
                  <a:srgbClr val="5E6773"/>
                </a:solidFill>
                <a:latin typeface="Arial"/>
                <a:ea typeface="Arial"/>
                <a:cs typeface="Arial"/>
                <a:sym typeface="Arial"/>
              </a:rPr>
              <a:t>of early users in Infoway's interim findings report reduced administrative workload</a:t>
            </a:r>
            <a:endParaRPr b="0" i="0" sz="1050" u="none" cap="none" strike="noStrike">
              <a:solidFill>
                <a:schemeClr val="dk1"/>
              </a:solidFill>
              <a:latin typeface="Arial"/>
              <a:ea typeface="Arial"/>
              <a:cs typeface="Arial"/>
              <a:sym typeface="Arial"/>
            </a:endParaRPr>
          </a:p>
        </p:txBody>
      </p:sp>
      <p:sp>
        <p:nvSpPr>
          <p:cNvPr id="581" name="Google Shape;581;p21"/>
          <p:cNvSpPr/>
          <p:nvPr/>
        </p:nvSpPr>
        <p:spPr>
          <a:xfrm>
            <a:off x="6528816" y="1901952"/>
            <a:ext cx="2834640" cy="2057400"/>
          </a:xfrm>
          <a:prstGeom prst="roundRect">
            <a:avLst>
              <a:gd fmla="val 3556" name="adj"/>
            </a:avLst>
          </a:prstGeom>
          <a:solidFill>
            <a:srgbClr val="F9F7F2"/>
          </a:solidFill>
          <a:ln cap="flat" cmpd="sng" w="12700">
            <a:solidFill>
              <a:srgbClr val="DDD5C7"/>
            </a:solidFill>
            <a:prstDash val="solid"/>
            <a:round/>
            <a:headEnd len="sm" w="sm" type="none"/>
            <a:tailEnd len="sm" w="sm" type="none"/>
          </a:ln>
          <a:effectLst>
            <a:outerShdw blurRad="25400" rotWithShape="0" algn="bl" dir="2700000" dist="762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1"/>
          <p:cNvSpPr/>
          <p:nvPr/>
        </p:nvSpPr>
        <p:spPr>
          <a:xfrm>
            <a:off x="6675120" y="2048256"/>
            <a:ext cx="25420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Ontario + BC + Alberta</a:t>
            </a:r>
            <a:endParaRPr b="0" i="0" sz="2400" u="none" cap="none" strike="noStrike">
              <a:solidFill>
                <a:schemeClr val="dk1"/>
              </a:solidFill>
              <a:latin typeface="Arial"/>
              <a:ea typeface="Arial"/>
              <a:cs typeface="Arial"/>
              <a:sym typeface="Arial"/>
            </a:endParaRPr>
          </a:p>
        </p:txBody>
      </p:sp>
      <p:sp>
        <p:nvSpPr>
          <p:cNvPr id="583" name="Google Shape;583;p21"/>
          <p:cNvSpPr/>
          <p:nvPr/>
        </p:nvSpPr>
        <p:spPr>
          <a:xfrm>
            <a:off x="6675120" y="2560320"/>
            <a:ext cx="2542032" cy="125272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E6773"/>
              </a:buClr>
              <a:buSzPts val="1050"/>
              <a:buFont typeface="Arial"/>
              <a:buNone/>
            </a:pPr>
            <a:r>
              <a:rPr b="0" i="0" lang="en-US" sz="1050" u="none" cap="none" strike="noStrike">
                <a:solidFill>
                  <a:srgbClr val="5E6773"/>
                </a:solidFill>
                <a:latin typeface="Arial"/>
                <a:ea typeface="Arial"/>
                <a:cs typeface="Arial"/>
                <a:sym typeface="Arial"/>
              </a:rPr>
              <a:t>privacy regulators have now issued AI scribe guidance, which means the category is moving from novelty into governed infrastructure</a:t>
            </a:r>
            <a:endParaRPr b="0" i="0" sz="1050" u="none" cap="none" strike="noStrike">
              <a:solidFill>
                <a:schemeClr val="dk1"/>
              </a:solidFill>
              <a:latin typeface="Arial"/>
              <a:ea typeface="Arial"/>
              <a:cs typeface="Arial"/>
              <a:sym typeface="Arial"/>
            </a:endParaRPr>
          </a:p>
        </p:txBody>
      </p:sp>
      <p:sp>
        <p:nvSpPr>
          <p:cNvPr id="584" name="Google Shape;584;p21"/>
          <p:cNvSpPr/>
          <p:nvPr/>
        </p:nvSpPr>
        <p:spPr>
          <a:xfrm>
            <a:off x="1005840" y="4526280"/>
            <a:ext cx="2743200" cy="960120"/>
          </a:xfrm>
          <a:prstGeom prst="roundRect">
            <a:avLst>
              <a:gd fmla="val 7619"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1"/>
          <p:cNvSpPr/>
          <p:nvPr/>
        </p:nvSpPr>
        <p:spPr>
          <a:xfrm>
            <a:off x="1207008" y="4791456"/>
            <a:ext cx="164592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150"/>
              <a:buFont typeface="Arial"/>
              <a:buNone/>
            </a:pPr>
            <a:r>
              <a:rPr b="1" i="0" lang="en-US" sz="1150" u="none" cap="none" strike="noStrike">
                <a:solidFill>
                  <a:srgbClr val="20262D"/>
                </a:solidFill>
                <a:latin typeface="Arial"/>
                <a:ea typeface="Arial"/>
                <a:cs typeface="Arial"/>
                <a:sym typeface="Arial"/>
              </a:rPr>
              <a:t>Window of opportunity</a:t>
            </a:r>
            <a:endParaRPr b="0" i="0" sz="1150" u="none" cap="none" strike="noStrike">
              <a:solidFill>
                <a:schemeClr val="dk1"/>
              </a:solidFill>
              <a:latin typeface="Arial"/>
              <a:ea typeface="Arial"/>
              <a:cs typeface="Arial"/>
              <a:sym typeface="Arial"/>
            </a:endParaRPr>
          </a:p>
        </p:txBody>
      </p:sp>
      <p:sp>
        <p:nvSpPr>
          <p:cNvPr id="586" name="Google Shape;586;p21"/>
          <p:cNvSpPr/>
          <p:nvPr/>
        </p:nvSpPr>
        <p:spPr>
          <a:xfrm>
            <a:off x="3931920" y="4526280"/>
            <a:ext cx="5486400" cy="960120"/>
          </a:xfrm>
          <a:prstGeom prst="roundRect">
            <a:avLst>
              <a:gd fmla="val 7619"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1"/>
          <p:cNvSpPr/>
          <p:nvPr/>
        </p:nvSpPr>
        <p:spPr>
          <a:xfrm>
            <a:off x="4160520" y="4773168"/>
            <a:ext cx="5029200" cy="25603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8616C"/>
              </a:buClr>
              <a:buSzPts val="1030"/>
              <a:buFont typeface="Arial"/>
              <a:buNone/>
            </a:pPr>
            <a:r>
              <a:rPr b="0" i="0" lang="en-US" sz="1030" u="none" cap="none" strike="noStrike">
                <a:solidFill>
                  <a:srgbClr val="58616C"/>
                </a:solidFill>
                <a:latin typeface="Arial"/>
                <a:ea typeface="Arial"/>
                <a:cs typeface="Arial"/>
                <a:sym typeface="Arial"/>
              </a:rPr>
              <a:t>The best moment to define a new category is after the market accepts the precursor and before a dominant platform owns the full workflow. That is where Align sits now.</a:t>
            </a:r>
            <a:endParaRPr b="0" i="0" sz="103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9CB"/>
        </a:solidFill>
      </p:bgPr>
    </p:bg>
    <p:spTree>
      <p:nvGrpSpPr>
        <p:cNvPr id="592" name="Shape 592"/>
        <p:cNvGrpSpPr/>
        <p:nvPr/>
      </p:nvGrpSpPr>
      <p:grpSpPr>
        <a:xfrm>
          <a:off x="0" y="0"/>
          <a:ext cx="0" cy="0"/>
          <a:chOff x="0" y="0"/>
          <a:chExt cx="0" cy="0"/>
        </a:xfrm>
      </p:grpSpPr>
      <p:pic>
        <p:nvPicPr>
          <p:cNvPr descr="/mnt/data/unzip_old/ppt/media/image-1-1.png" id="593" name="Google Shape;593;p22"/>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594" name="Google Shape;594;p22"/>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595" name="Google Shape;595;p22"/>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596" name="Google Shape;596;p22"/>
          <p:cNvSpPr/>
          <p:nvPr/>
        </p:nvSpPr>
        <p:spPr>
          <a:xfrm>
            <a:off x="868680" y="1298448"/>
            <a:ext cx="365760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Arial"/>
              <a:buNone/>
            </a:pPr>
            <a:r>
              <a:rPr b="1" i="0" lang="en-US" sz="2400" u="none" cap="none" strike="noStrike">
                <a:solidFill>
                  <a:srgbClr val="F7F8FA"/>
                </a:solidFill>
                <a:latin typeface="Arial"/>
                <a:ea typeface="Arial"/>
                <a:cs typeface="Arial"/>
                <a:sym typeface="Arial"/>
              </a:rPr>
              <a:t>What we are asking for now</a:t>
            </a:r>
            <a:endParaRPr b="0" i="0" sz="2400" u="none" cap="none" strike="noStrike">
              <a:solidFill>
                <a:schemeClr val="dk1"/>
              </a:solidFill>
              <a:latin typeface="Arial"/>
              <a:ea typeface="Arial"/>
              <a:cs typeface="Arial"/>
              <a:sym typeface="Arial"/>
            </a:endParaRPr>
          </a:p>
        </p:txBody>
      </p:sp>
      <p:sp>
        <p:nvSpPr>
          <p:cNvPr id="597" name="Google Shape;597;p22"/>
          <p:cNvSpPr/>
          <p:nvPr/>
        </p:nvSpPr>
        <p:spPr>
          <a:xfrm>
            <a:off x="914400" y="2148840"/>
            <a:ext cx="4572000" cy="40233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600"/>
              <a:buFont typeface="Arial"/>
              <a:buNone/>
            </a:pPr>
            <a:r>
              <a:rPr b="0" i="0" lang="en-US" sz="1600" u="none" cap="none" strike="noStrike">
                <a:solidFill>
                  <a:srgbClr val="F7F8FA"/>
                </a:solidFill>
                <a:latin typeface="Arial"/>
                <a:ea typeface="Arial"/>
                <a:cs typeface="Arial"/>
                <a:sym typeface="Arial"/>
              </a:rPr>
              <a:t>Pilot partners willing to measure time recovery, charting reduction and downstream workflow closure</a:t>
            </a:r>
            <a:endParaRPr b="0" i="0" sz="1600" u="none" cap="none" strike="noStrike">
              <a:solidFill>
                <a:schemeClr val="dk1"/>
              </a:solidFill>
              <a:latin typeface="Arial"/>
              <a:ea typeface="Arial"/>
              <a:cs typeface="Arial"/>
              <a:sym typeface="Arial"/>
            </a:endParaRPr>
          </a:p>
        </p:txBody>
      </p:sp>
      <p:sp>
        <p:nvSpPr>
          <p:cNvPr id="598" name="Google Shape;598;p22"/>
          <p:cNvSpPr/>
          <p:nvPr/>
        </p:nvSpPr>
        <p:spPr>
          <a:xfrm>
            <a:off x="914400" y="2944368"/>
            <a:ext cx="4754880" cy="40233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600"/>
              <a:buFont typeface="Arial"/>
              <a:buNone/>
            </a:pPr>
            <a:r>
              <a:rPr b="0" i="0" lang="en-US" sz="1600" u="none" cap="none" strike="noStrike">
                <a:solidFill>
                  <a:srgbClr val="F7F8FA"/>
                </a:solidFill>
                <a:latin typeface="Arial"/>
                <a:ea typeface="Arial"/>
                <a:cs typeface="Arial"/>
                <a:sym typeface="Arial"/>
              </a:rPr>
              <a:t>Strategic capital to build the province-aware execution layer, not just a note generator</a:t>
            </a:r>
            <a:endParaRPr b="0" i="0" sz="1600" u="none" cap="none" strike="noStrike">
              <a:solidFill>
                <a:schemeClr val="dk1"/>
              </a:solidFill>
              <a:latin typeface="Arial"/>
              <a:ea typeface="Arial"/>
              <a:cs typeface="Arial"/>
              <a:sym typeface="Arial"/>
            </a:endParaRPr>
          </a:p>
        </p:txBody>
      </p:sp>
      <p:sp>
        <p:nvSpPr>
          <p:cNvPr id="599" name="Google Shape;599;p22"/>
          <p:cNvSpPr/>
          <p:nvPr/>
        </p:nvSpPr>
        <p:spPr>
          <a:xfrm>
            <a:off x="914400" y="3749040"/>
            <a:ext cx="4800600" cy="40233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600"/>
              <a:buFont typeface="Arial"/>
              <a:buNone/>
            </a:pPr>
            <a:r>
              <a:rPr b="0" i="0" lang="en-US" sz="1600" u="none" cap="none" strike="noStrike">
                <a:solidFill>
                  <a:srgbClr val="F7F8FA"/>
                </a:solidFill>
                <a:latin typeface="Arial"/>
                <a:ea typeface="Arial"/>
                <a:cs typeface="Arial"/>
                <a:sym typeface="Arial"/>
              </a:rPr>
              <a:t>Clinical champions who understand that the next category is not scribing. It is completed work.</a:t>
            </a:r>
            <a:endParaRPr b="0" i="0" sz="1600" u="none" cap="none" strike="noStrike">
              <a:solidFill>
                <a:schemeClr val="dk1"/>
              </a:solidFill>
              <a:latin typeface="Arial"/>
              <a:ea typeface="Arial"/>
              <a:cs typeface="Arial"/>
              <a:sym typeface="Arial"/>
            </a:endParaRPr>
          </a:p>
        </p:txBody>
      </p:sp>
      <p:sp>
        <p:nvSpPr>
          <p:cNvPr id="600" name="Google Shape;600;p22"/>
          <p:cNvSpPr/>
          <p:nvPr/>
        </p:nvSpPr>
        <p:spPr>
          <a:xfrm>
            <a:off x="896112" y="4663440"/>
            <a:ext cx="4754880" cy="877824"/>
          </a:xfrm>
          <a:prstGeom prst="roundRect">
            <a:avLst>
              <a:gd fmla="val 8333" name="adj"/>
            </a:avLst>
          </a:prstGeom>
          <a:solidFill>
            <a:srgbClr val="0E1826"/>
          </a:solidFill>
          <a:ln cap="flat" cmpd="sng" w="12700">
            <a:solidFill>
              <a:srgbClr val="3046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2"/>
          <p:cNvSpPr/>
          <p:nvPr/>
        </p:nvSpPr>
        <p:spPr>
          <a:xfrm>
            <a:off x="1115568" y="4937760"/>
            <a:ext cx="4315968"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350"/>
              <a:buFont typeface="Arial"/>
              <a:buNone/>
            </a:pPr>
            <a:r>
              <a:rPr b="0" i="0" lang="en-US" sz="1350" u="none" cap="none" strike="noStrike">
                <a:solidFill>
                  <a:srgbClr val="F7F8FA"/>
                </a:solidFill>
                <a:latin typeface="Arial"/>
                <a:ea typeface="Arial"/>
                <a:cs typeface="Arial"/>
                <a:sym typeface="Arial"/>
              </a:rPr>
              <a:t>Canada does not need more software that writes notes. It needs infrastructure that gives clinicians their time back and turns visits into finished care.</a:t>
            </a:r>
            <a:endParaRPr b="0" i="0" sz="1350" u="none" cap="none" strike="noStrike">
              <a:solidFill>
                <a:schemeClr val="dk1"/>
              </a:solidFill>
              <a:latin typeface="Arial"/>
              <a:ea typeface="Arial"/>
              <a:cs typeface="Arial"/>
              <a:sym typeface="Arial"/>
            </a:endParaRPr>
          </a:p>
        </p:txBody>
      </p:sp>
      <p:sp>
        <p:nvSpPr>
          <p:cNvPr id="602" name="Google Shape;602;p22"/>
          <p:cNvSpPr/>
          <p:nvPr/>
        </p:nvSpPr>
        <p:spPr>
          <a:xfrm>
            <a:off x="868680" y="6291072"/>
            <a:ext cx="38404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00"/>
              <a:buFont typeface="Arial"/>
              <a:buNone/>
            </a:pPr>
            <a:r>
              <a:rPr b="1" i="0" lang="en-US" sz="1400" u="none" cap="none" strike="noStrike">
                <a:solidFill>
                  <a:srgbClr val="F7F8FA"/>
                </a:solidFill>
                <a:latin typeface="Arial"/>
                <a:ea typeface="Arial"/>
                <a:cs typeface="Arial"/>
                <a:sym typeface="Arial"/>
              </a:rPr>
              <a:t>Choose patient care over paperwork.</a:t>
            </a:r>
            <a:endParaRPr b="0" i="0" sz="1400" u="none" cap="none" strike="noStrike">
              <a:solidFill>
                <a:schemeClr val="dk1"/>
              </a:solidFill>
              <a:latin typeface="Arial"/>
              <a:ea typeface="Arial"/>
              <a:cs typeface="Arial"/>
              <a:sym typeface="Arial"/>
            </a:endParaRPr>
          </a:p>
        </p:txBody>
      </p:sp>
      <p:sp>
        <p:nvSpPr>
          <p:cNvPr id="603" name="Google Shape;603;p22"/>
          <p:cNvSpPr/>
          <p:nvPr/>
        </p:nvSpPr>
        <p:spPr>
          <a:xfrm>
            <a:off x="868680" y="438912"/>
            <a:ext cx="164592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EE9"/>
        </a:solidFill>
      </p:bgPr>
    </p:bg>
    <p:spTree>
      <p:nvGrpSpPr>
        <p:cNvPr id="38" name="Shape 38"/>
        <p:cNvGrpSpPr/>
        <p:nvPr/>
      </p:nvGrpSpPr>
      <p:grpSpPr>
        <a:xfrm>
          <a:off x="0" y="0"/>
          <a:ext cx="0" cy="0"/>
          <a:chOff x="0" y="0"/>
          <a:chExt cx="0" cy="0"/>
        </a:xfrm>
      </p:grpSpPr>
      <p:pic>
        <p:nvPicPr>
          <p:cNvPr descr="/mnt/data/unzip_old/ppt/media/image-2-1.png" id="39" name="Google Shape;39;p3"/>
          <p:cNvPicPr preferRelativeResize="0"/>
          <p:nvPr/>
        </p:nvPicPr>
        <p:blipFill rotWithShape="1">
          <a:blip r:embed="rId3">
            <a:alphaModFix amt="85000"/>
          </a:blip>
          <a:srcRect b="0" l="0" r="0" t="0"/>
          <a:stretch/>
        </p:blipFill>
        <p:spPr>
          <a:xfrm>
            <a:off x="0" y="5760720"/>
            <a:ext cx="12191695" cy="1097280"/>
          </a:xfrm>
          <a:prstGeom prst="rect">
            <a:avLst/>
          </a:prstGeom>
          <a:noFill/>
          <a:ln>
            <a:noFill/>
          </a:ln>
        </p:spPr>
      </p:pic>
      <p:cxnSp>
        <p:nvCxnSpPr>
          <p:cNvPr id="40" name="Google Shape;40;p3"/>
          <p:cNvCxnSpPr/>
          <p:nvPr/>
        </p:nvCxnSpPr>
        <p:spPr>
          <a:xfrm>
            <a:off x="731520" y="1078992"/>
            <a:ext cx="2377440" cy="0"/>
          </a:xfrm>
          <a:prstGeom prst="straightConnector1">
            <a:avLst/>
          </a:prstGeom>
          <a:noFill/>
          <a:ln cap="flat" cmpd="sng" w="12700">
            <a:solidFill>
              <a:srgbClr val="E3324D"/>
            </a:solidFill>
            <a:prstDash val="solid"/>
            <a:round/>
            <a:headEnd len="sm" w="sm" type="none"/>
            <a:tailEnd len="sm" w="sm" type="none"/>
          </a:ln>
        </p:spPr>
      </p:cxnSp>
      <p:sp>
        <p:nvSpPr>
          <p:cNvPr id="41" name="Google Shape;41;p3"/>
          <p:cNvSpPr/>
          <p:nvPr/>
        </p:nvSpPr>
        <p:spPr>
          <a:xfrm>
            <a:off x="960125" y="-100"/>
            <a:ext cx="8915400" cy="1097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2400"/>
              <a:buFont typeface="Play"/>
              <a:buNone/>
            </a:pPr>
            <a:r>
              <a:rPr b="1" i="0" lang="en-US" sz="2400" u="none" cap="none" strike="noStrike">
                <a:solidFill>
                  <a:srgbClr val="20262D"/>
                </a:solidFill>
                <a:latin typeface="Play"/>
                <a:ea typeface="Play"/>
                <a:cs typeface="Play"/>
                <a:sym typeface="Play"/>
              </a:rPr>
              <a:t>The problem is not physician effort. It is workflow theft.</a:t>
            </a:r>
            <a:endParaRPr b="1" i="0" sz="2400" u="none" cap="none" strike="noStrike">
              <a:solidFill>
                <a:schemeClr val="dk1"/>
              </a:solidFill>
              <a:latin typeface="Arial"/>
              <a:ea typeface="Arial"/>
              <a:cs typeface="Arial"/>
              <a:sym typeface="Arial"/>
            </a:endParaRPr>
          </a:p>
        </p:txBody>
      </p:sp>
      <p:sp>
        <p:nvSpPr>
          <p:cNvPr id="42" name="Google Shape;42;p3"/>
          <p:cNvSpPr/>
          <p:nvPr/>
        </p:nvSpPr>
        <p:spPr>
          <a:xfrm>
            <a:off x="1099371" y="1097325"/>
            <a:ext cx="85953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6270"/>
              </a:buClr>
              <a:buSzPts val="1000"/>
              <a:buFont typeface="Arial"/>
              <a:buNone/>
            </a:pPr>
            <a:r>
              <a:rPr b="0" i="0" lang="en-US" sz="1000" u="none" cap="none" strike="noStrike">
                <a:solidFill>
                  <a:srgbClr val="596270"/>
                </a:solidFill>
                <a:latin typeface="Arial"/>
                <a:ea typeface="Arial"/>
                <a:cs typeface="Arial"/>
                <a:sym typeface="Arial"/>
              </a:rPr>
              <a:t>Canada already has the people. The system keeps burning their time in admin, billing, forms, and chart cleanup.</a:t>
            </a:r>
            <a:endParaRPr b="0" i="0" sz="1000" u="none" cap="none" strike="noStrike">
              <a:solidFill>
                <a:schemeClr val="dk1"/>
              </a:solidFill>
              <a:latin typeface="Arial"/>
              <a:ea typeface="Arial"/>
              <a:cs typeface="Arial"/>
              <a:sym typeface="Arial"/>
            </a:endParaRPr>
          </a:p>
        </p:txBody>
      </p:sp>
      <p:sp>
        <p:nvSpPr>
          <p:cNvPr id="43" name="Google Shape;43;p3"/>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44" name="Google Shape;44;p3"/>
          <p:cNvSpPr/>
          <p:nvPr/>
        </p:nvSpPr>
        <p:spPr>
          <a:xfrm>
            <a:off x="822960" y="1783080"/>
            <a:ext cx="1920240" cy="1143000"/>
          </a:xfrm>
          <a:prstGeom prst="roundRect">
            <a:avLst>
              <a:gd fmla="val 6400" name="adj"/>
            </a:avLst>
          </a:prstGeom>
          <a:solidFill>
            <a:srgbClr val="F9F7F2"/>
          </a:solidFill>
          <a:ln cap="flat" cmpd="sng" w="12700">
            <a:solidFill>
              <a:srgbClr val="DDD5C7"/>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969264" y="1929384"/>
            <a:ext cx="16276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19.8M</a:t>
            </a:r>
            <a:endParaRPr b="0" i="0" sz="2400" u="none" cap="none" strike="noStrike">
              <a:solidFill>
                <a:schemeClr val="dk1"/>
              </a:solidFill>
              <a:latin typeface="Arial"/>
              <a:ea typeface="Arial"/>
              <a:cs typeface="Arial"/>
              <a:sym typeface="Arial"/>
            </a:endParaRPr>
          </a:p>
        </p:txBody>
      </p:sp>
      <p:sp>
        <p:nvSpPr>
          <p:cNvPr id="46" name="Google Shape;46;p3"/>
          <p:cNvSpPr/>
          <p:nvPr/>
        </p:nvSpPr>
        <p:spPr>
          <a:xfrm>
            <a:off x="969264" y="2441448"/>
            <a:ext cx="1627632" cy="33832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E6773"/>
              </a:buClr>
              <a:buSzPts val="1050"/>
              <a:buFont typeface="Arial"/>
              <a:buNone/>
            </a:pPr>
            <a:r>
              <a:rPr b="0" i="0" lang="en-US" sz="1050" u="none" cap="none" strike="noStrike">
                <a:solidFill>
                  <a:srgbClr val="5E6773"/>
                </a:solidFill>
                <a:latin typeface="Arial"/>
                <a:ea typeface="Arial"/>
                <a:cs typeface="Arial"/>
                <a:sym typeface="Arial"/>
              </a:rPr>
              <a:t>unnecessary physician hours lost to administrative work each year</a:t>
            </a:r>
            <a:endParaRPr b="0" i="0" sz="1050" u="none" cap="none" strike="noStrike">
              <a:solidFill>
                <a:schemeClr val="dk1"/>
              </a:solidFill>
              <a:latin typeface="Arial"/>
              <a:ea typeface="Arial"/>
              <a:cs typeface="Arial"/>
              <a:sym typeface="Arial"/>
            </a:endParaRPr>
          </a:p>
        </p:txBody>
      </p:sp>
      <p:sp>
        <p:nvSpPr>
          <p:cNvPr id="47" name="Google Shape;47;p3"/>
          <p:cNvSpPr/>
          <p:nvPr/>
        </p:nvSpPr>
        <p:spPr>
          <a:xfrm>
            <a:off x="969264" y="2670048"/>
            <a:ext cx="1627632"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D98A8"/>
              </a:buClr>
              <a:buSzPts val="750"/>
              <a:buFont typeface="Arial"/>
              <a:buNone/>
            </a:pPr>
            <a:r>
              <a:rPr b="0" i="0" lang="en-US" sz="750" u="none" cap="none" strike="noStrike">
                <a:solidFill>
                  <a:srgbClr val="8D98A8"/>
                </a:solidFill>
                <a:latin typeface="Arial"/>
                <a:ea typeface="Arial"/>
                <a:cs typeface="Arial"/>
                <a:sym typeface="Arial"/>
              </a:rPr>
              <a:t>CMA 2026</a:t>
            </a:r>
            <a:endParaRPr b="0" i="0" sz="750" u="none" cap="none" strike="noStrike">
              <a:solidFill>
                <a:schemeClr val="dk1"/>
              </a:solidFill>
              <a:latin typeface="Arial"/>
              <a:ea typeface="Arial"/>
              <a:cs typeface="Arial"/>
              <a:sym typeface="Arial"/>
            </a:endParaRPr>
          </a:p>
        </p:txBody>
      </p:sp>
      <p:sp>
        <p:nvSpPr>
          <p:cNvPr id="48" name="Google Shape;48;p3"/>
          <p:cNvSpPr/>
          <p:nvPr/>
        </p:nvSpPr>
        <p:spPr>
          <a:xfrm>
            <a:off x="2880360" y="1783080"/>
            <a:ext cx="1920240" cy="1143000"/>
          </a:xfrm>
          <a:prstGeom prst="roundRect">
            <a:avLst>
              <a:gd fmla="val 6400" name="adj"/>
            </a:avLst>
          </a:prstGeom>
          <a:solidFill>
            <a:srgbClr val="F9F7F2"/>
          </a:solidFill>
          <a:ln cap="flat" cmpd="sng" w="12700">
            <a:solidFill>
              <a:srgbClr val="DDD5C7"/>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3026664" y="1929384"/>
            <a:ext cx="16276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9.1 hrs</a:t>
            </a:r>
            <a:endParaRPr b="0" i="0" sz="2400" u="none" cap="none" strike="noStrike">
              <a:solidFill>
                <a:schemeClr val="dk1"/>
              </a:solidFill>
              <a:latin typeface="Arial"/>
              <a:ea typeface="Arial"/>
              <a:cs typeface="Arial"/>
              <a:sym typeface="Arial"/>
            </a:endParaRPr>
          </a:p>
        </p:txBody>
      </p:sp>
      <p:sp>
        <p:nvSpPr>
          <p:cNvPr id="50" name="Google Shape;50;p3"/>
          <p:cNvSpPr/>
          <p:nvPr/>
        </p:nvSpPr>
        <p:spPr>
          <a:xfrm>
            <a:off x="3026664" y="2441448"/>
            <a:ext cx="1627632" cy="33832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E6773"/>
              </a:buClr>
              <a:buSzPts val="1050"/>
              <a:buFont typeface="Arial"/>
              <a:buNone/>
            </a:pPr>
            <a:r>
              <a:rPr b="0" i="0" lang="en-US" sz="1050" u="none" cap="none" strike="noStrike">
                <a:solidFill>
                  <a:srgbClr val="5E6773"/>
                </a:solidFill>
                <a:latin typeface="Arial"/>
                <a:ea typeface="Arial"/>
                <a:cs typeface="Arial"/>
                <a:sym typeface="Arial"/>
              </a:rPr>
              <a:t>average admin time per physician per week</a:t>
            </a:r>
            <a:endParaRPr b="0" i="0" sz="1050" u="none" cap="none" strike="noStrike">
              <a:solidFill>
                <a:schemeClr val="dk1"/>
              </a:solidFill>
              <a:latin typeface="Arial"/>
              <a:ea typeface="Arial"/>
              <a:cs typeface="Arial"/>
              <a:sym typeface="Arial"/>
            </a:endParaRPr>
          </a:p>
        </p:txBody>
      </p:sp>
      <p:sp>
        <p:nvSpPr>
          <p:cNvPr id="51" name="Google Shape;51;p3"/>
          <p:cNvSpPr/>
          <p:nvPr/>
        </p:nvSpPr>
        <p:spPr>
          <a:xfrm>
            <a:off x="3026664" y="2670048"/>
            <a:ext cx="1627632"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D98A8"/>
              </a:buClr>
              <a:buSzPts val="750"/>
              <a:buFont typeface="Arial"/>
              <a:buNone/>
            </a:pPr>
            <a:r>
              <a:rPr b="0" i="0" lang="en-US" sz="750" u="none" cap="none" strike="noStrike">
                <a:solidFill>
                  <a:srgbClr val="8D98A8"/>
                </a:solidFill>
                <a:latin typeface="Arial"/>
                <a:ea typeface="Arial"/>
                <a:cs typeface="Arial"/>
                <a:sym typeface="Arial"/>
              </a:rPr>
              <a:t>CMA / CFIB 2026</a:t>
            </a:r>
            <a:endParaRPr b="0" i="0" sz="750" u="none" cap="none" strike="noStrike">
              <a:solidFill>
                <a:schemeClr val="dk1"/>
              </a:solidFill>
              <a:latin typeface="Arial"/>
              <a:ea typeface="Arial"/>
              <a:cs typeface="Arial"/>
              <a:sym typeface="Arial"/>
            </a:endParaRPr>
          </a:p>
        </p:txBody>
      </p:sp>
      <p:sp>
        <p:nvSpPr>
          <p:cNvPr id="52" name="Google Shape;52;p3"/>
          <p:cNvSpPr/>
          <p:nvPr/>
        </p:nvSpPr>
        <p:spPr>
          <a:xfrm>
            <a:off x="4937760" y="1783080"/>
            <a:ext cx="1920240" cy="1143000"/>
          </a:xfrm>
          <a:prstGeom prst="roundRect">
            <a:avLst>
              <a:gd fmla="val 6400" name="adj"/>
            </a:avLst>
          </a:prstGeom>
          <a:solidFill>
            <a:srgbClr val="F9F7F2"/>
          </a:solidFill>
          <a:ln cap="flat" cmpd="sng" w="12700">
            <a:solidFill>
              <a:srgbClr val="DDD5C7"/>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5084064" y="1929384"/>
            <a:ext cx="16276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46%</a:t>
            </a:r>
            <a:endParaRPr b="0" i="0" sz="2400" u="none" cap="none" strike="noStrike">
              <a:solidFill>
                <a:schemeClr val="dk1"/>
              </a:solidFill>
              <a:latin typeface="Arial"/>
              <a:ea typeface="Arial"/>
              <a:cs typeface="Arial"/>
              <a:sym typeface="Arial"/>
            </a:endParaRPr>
          </a:p>
        </p:txBody>
      </p:sp>
      <p:sp>
        <p:nvSpPr>
          <p:cNvPr id="54" name="Google Shape;54;p3"/>
          <p:cNvSpPr/>
          <p:nvPr/>
        </p:nvSpPr>
        <p:spPr>
          <a:xfrm>
            <a:off x="5084064" y="2441448"/>
            <a:ext cx="1627632" cy="33832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E6773"/>
              </a:buClr>
              <a:buSzPts val="1050"/>
              <a:buFont typeface="Arial"/>
              <a:buNone/>
            </a:pPr>
            <a:r>
              <a:rPr b="0" i="0" lang="en-US" sz="1050" u="none" cap="none" strike="noStrike">
                <a:solidFill>
                  <a:srgbClr val="5E6773"/>
                </a:solidFill>
                <a:latin typeface="Arial"/>
                <a:ea typeface="Arial"/>
                <a:cs typeface="Arial"/>
                <a:sym typeface="Arial"/>
              </a:rPr>
              <a:t>of the burden physicians say is unnecessary for them to do personally</a:t>
            </a:r>
            <a:endParaRPr b="0" i="0" sz="1050" u="none" cap="none" strike="noStrike">
              <a:solidFill>
                <a:schemeClr val="dk1"/>
              </a:solidFill>
              <a:latin typeface="Arial"/>
              <a:ea typeface="Arial"/>
              <a:cs typeface="Arial"/>
              <a:sym typeface="Arial"/>
            </a:endParaRPr>
          </a:p>
        </p:txBody>
      </p:sp>
      <p:sp>
        <p:nvSpPr>
          <p:cNvPr id="55" name="Google Shape;55;p3"/>
          <p:cNvSpPr/>
          <p:nvPr/>
        </p:nvSpPr>
        <p:spPr>
          <a:xfrm>
            <a:off x="5084064" y="2670048"/>
            <a:ext cx="1627632"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D98A8"/>
              </a:buClr>
              <a:buSzPts val="750"/>
              <a:buFont typeface="Arial"/>
              <a:buNone/>
            </a:pPr>
            <a:r>
              <a:rPr b="0" i="0" lang="en-US" sz="750" u="none" cap="none" strike="noStrike">
                <a:solidFill>
                  <a:srgbClr val="8D98A8"/>
                </a:solidFill>
                <a:latin typeface="Arial"/>
                <a:ea typeface="Arial"/>
                <a:cs typeface="Arial"/>
                <a:sym typeface="Arial"/>
              </a:rPr>
              <a:t>CMA / CFIB 2026</a:t>
            </a:r>
            <a:endParaRPr b="0" i="0" sz="750" u="none" cap="none" strike="noStrike">
              <a:solidFill>
                <a:schemeClr val="dk1"/>
              </a:solidFill>
              <a:latin typeface="Arial"/>
              <a:ea typeface="Arial"/>
              <a:cs typeface="Arial"/>
              <a:sym typeface="Arial"/>
            </a:endParaRPr>
          </a:p>
        </p:txBody>
      </p:sp>
      <p:sp>
        <p:nvSpPr>
          <p:cNvPr id="56" name="Google Shape;56;p3"/>
          <p:cNvSpPr/>
          <p:nvPr/>
        </p:nvSpPr>
        <p:spPr>
          <a:xfrm>
            <a:off x="6995160" y="1783080"/>
            <a:ext cx="1920240" cy="1143000"/>
          </a:xfrm>
          <a:prstGeom prst="roundRect">
            <a:avLst>
              <a:gd fmla="val 6400" name="adj"/>
            </a:avLst>
          </a:prstGeom>
          <a:solidFill>
            <a:srgbClr val="F9F7F2"/>
          </a:solidFill>
          <a:ln cap="flat" cmpd="sng" w="12700">
            <a:solidFill>
              <a:srgbClr val="DDD5C7"/>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7141464" y="1929384"/>
            <a:ext cx="1627632"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400"/>
              <a:buFont typeface="Arial"/>
              <a:buNone/>
            </a:pPr>
            <a:r>
              <a:rPr b="1" i="0" lang="en-US" sz="2400" u="none" cap="none" strike="noStrike">
                <a:solidFill>
                  <a:srgbClr val="E3324D"/>
                </a:solidFill>
                <a:latin typeface="Arial"/>
                <a:ea typeface="Arial"/>
                <a:cs typeface="Arial"/>
                <a:sym typeface="Arial"/>
              </a:rPr>
              <a:t>82%</a:t>
            </a:r>
            <a:endParaRPr b="0" i="0" sz="2400" u="none" cap="none" strike="noStrike">
              <a:solidFill>
                <a:schemeClr val="dk1"/>
              </a:solidFill>
              <a:latin typeface="Arial"/>
              <a:ea typeface="Arial"/>
              <a:cs typeface="Arial"/>
              <a:sym typeface="Arial"/>
            </a:endParaRPr>
          </a:p>
        </p:txBody>
      </p:sp>
      <p:sp>
        <p:nvSpPr>
          <p:cNvPr id="58" name="Google Shape;58;p3"/>
          <p:cNvSpPr/>
          <p:nvPr/>
        </p:nvSpPr>
        <p:spPr>
          <a:xfrm>
            <a:off x="7141464" y="2441448"/>
            <a:ext cx="1627632" cy="33832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E6773"/>
              </a:buClr>
              <a:buSzPts val="1050"/>
              <a:buFont typeface="Arial"/>
              <a:buNone/>
            </a:pPr>
            <a:r>
              <a:rPr b="0" i="0" lang="en-US" sz="1050" u="none" cap="none" strike="noStrike">
                <a:solidFill>
                  <a:srgbClr val="5E6773"/>
                </a:solidFill>
                <a:latin typeface="Arial"/>
                <a:ea typeface="Arial"/>
                <a:cs typeface="Arial"/>
                <a:sym typeface="Arial"/>
              </a:rPr>
              <a:t>of doctors say admin burden gets in the way of caring for patients</a:t>
            </a:r>
            <a:endParaRPr b="0" i="0" sz="1050" u="none" cap="none" strike="noStrike">
              <a:solidFill>
                <a:schemeClr val="dk1"/>
              </a:solidFill>
              <a:latin typeface="Arial"/>
              <a:ea typeface="Arial"/>
              <a:cs typeface="Arial"/>
              <a:sym typeface="Arial"/>
            </a:endParaRPr>
          </a:p>
        </p:txBody>
      </p:sp>
      <p:sp>
        <p:nvSpPr>
          <p:cNvPr id="59" name="Google Shape;59;p3"/>
          <p:cNvSpPr/>
          <p:nvPr/>
        </p:nvSpPr>
        <p:spPr>
          <a:xfrm>
            <a:off x="7141464" y="2670048"/>
            <a:ext cx="1627632"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D98A8"/>
              </a:buClr>
              <a:buSzPts val="750"/>
              <a:buFont typeface="Arial"/>
              <a:buNone/>
            </a:pPr>
            <a:r>
              <a:rPr b="0" i="0" lang="en-US" sz="750" u="none" cap="none" strike="noStrike">
                <a:solidFill>
                  <a:srgbClr val="8D98A8"/>
                </a:solidFill>
                <a:latin typeface="Arial"/>
                <a:ea typeface="Arial"/>
                <a:cs typeface="Arial"/>
                <a:sym typeface="Arial"/>
              </a:rPr>
              <a:t>CMA 2026</a:t>
            </a:r>
            <a:endParaRPr b="0" i="0" sz="750" u="none" cap="none" strike="noStrike">
              <a:solidFill>
                <a:schemeClr val="dk1"/>
              </a:solidFill>
              <a:latin typeface="Arial"/>
              <a:ea typeface="Arial"/>
              <a:cs typeface="Arial"/>
              <a:sym typeface="Arial"/>
            </a:endParaRPr>
          </a:p>
        </p:txBody>
      </p:sp>
      <p:sp>
        <p:nvSpPr>
          <p:cNvPr id="60" name="Google Shape;60;p3"/>
          <p:cNvSpPr/>
          <p:nvPr/>
        </p:nvSpPr>
        <p:spPr>
          <a:xfrm>
            <a:off x="868680" y="3246120"/>
            <a:ext cx="4754880" cy="2240280"/>
          </a:xfrm>
          <a:prstGeom prst="roundRect">
            <a:avLst>
              <a:gd fmla="val 3265"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1097280" y="3493008"/>
            <a:ext cx="4297680" cy="22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600"/>
              <a:buFont typeface="Arial"/>
              <a:buNone/>
            </a:pPr>
            <a:r>
              <a:rPr b="1" i="0" lang="en-US" sz="1600" u="none" cap="none" strike="noStrike">
                <a:solidFill>
                  <a:srgbClr val="20262D"/>
                </a:solidFill>
                <a:latin typeface="Arial"/>
                <a:ea typeface="Arial"/>
                <a:cs typeface="Arial"/>
                <a:sym typeface="Arial"/>
              </a:rPr>
              <a:t>What 19.8 million hours really means</a:t>
            </a:r>
            <a:endParaRPr b="0" i="0" sz="1600" u="none" cap="none" strike="noStrike">
              <a:solidFill>
                <a:schemeClr val="dk1"/>
              </a:solidFill>
              <a:latin typeface="Arial"/>
              <a:ea typeface="Arial"/>
              <a:cs typeface="Arial"/>
              <a:sym typeface="Arial"/>
            </a:endParaRPr>
          </a:p>
        </p:txBody>
      </p:sp>
      <p:sp>
        <p:nvSpPr>
          <p:cNvPr id="62" name="Google Shape;62;p3"/>
          <p:cNvSpPr/>
          <p:nvPr/>
        </p:nvSpPr>
        <p:spPr>
          <a:xfrm>
            <a:off x="1097280" y="3941064"/>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1316736" y="3840480"/>
            <a:ext cx="41605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F5765"/>
              </a:buClr>
              <a:buSzPts val="1280"/>
              <a:buFont typeface="Arial"/>
              <a:buNone/>
            </a:pPr>
            <a:r>
              <a:rPr b="0" i="0" lang="en-US" sz="1280" u="none" cap="none" strike="noStrike">
                <a:solidFill>
                  <a:srgbClr val="4F5765"/>
                </a:solidFill>
                <a:latin typeface="Arial"/>
                <a:ea typeface="Arial"/>
                <a:cs typeface="Arial"/>
                <a:sym typeface="Arial"/>
              </a:rPr>
              <a:t>Equivalent to roughly 10,300 full-time physician-years of capacity using a 1,920-hour working year.</a:t>
            </a:r>
            <a:endParaRPr b="0" i="0" sz="1280" u="none" cap="none" strike="noStrike">
              <a:solidFill>
                <a:schemeClr val="dk1"/>
              </a:solidFill>
              <a:latin typeface="Arial"/>
              <a:ea typeface="Arial"/>
              <a:cs typeface="Arial"/>
              <a:sym typeface="Arial"/>
            </a:endParaRPr>
          </a:p>
        </p:txBody>
      </p:sp>
      <p:sp>
        <p:nvSpPr>
          <p:cNvPr id="64" name="Google Shape;64;p3"/>
          <p:cNvSpPr/>
          <p:nvPr/>
        </p:nvSpPr>
        <p:spPr>
          <a:xfrm>
            <a:off x="1097280" y="4471416"/>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1316736" y="4370832"/>
            <a:ext cx="41605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F5765"/>
              </a:buClr>
              <a:buSzPts val="1280"/>
              <a:buFont typeface="Arial"/>
              <a:buNone/>
            </a:pPr>
            <a:r>
              <a:rPr b="0" i="0" lang="en-US" sz="1280" u="none" cap="none" strike="noStrike">
                <a:solidFill>
                  <a:srgbClr val="4F5765"/>
                </a:solidFill>
                <a:latin typeface="Arial"/>
                <a:ea typeface="Arial"/>
                <a:cs typeface="Arial"/>
                <a:sym typeface="Arial"/>
              </a:rPr>
              <a:t>At 20 minutes per encounter, those lost hours equal about 59 million potential patient visits.</a:t>
            </a:r>
            <a:endParaRPr b="0" i="0" sz="1280" u="none" cap="none" strike="noStrike">
              <a:solidFill>
                <a:schemeClr val="dk1"/>
              </a:solidFill>
              <a:latin typeface="Arial"/>
              <a:ea typeface="Arial"/>
              <a:cs typeface="Arial"/>
              <a:sym typeface="Arial"/>
            </a:endParaRPr>
          </a:p>
        </p:txBody>
      </p:sp>
      <p:sp>
        <p:nvSpPr>
          <p:cNvPr id="66" name="Google Shape;66;p3"/>
          <p:cNvSpPr/>
          <p:nvPr/>
        </p:nvSpPr>
        <p:spPr>
          <a:xfrm>
            <a:off x="1097280" y="5001768"/>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
          <p:cNvSpPr/>
          <p:nvPr/>
        </p:nvSpPr>
        <p:spPr>
          <a:xfrm>
            <a:off x="1316736" y="4901184"/>
            <a:ext cx="416052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F5765"/>
              </a:buClr>
              <a:buSzPts val="1280"/>
              <a:buFont typeface="Arial"/>
              <a:buNone/>
            </a:pPr>
            <a:r>
              <a:rPr b="0" i="0" lang="en-US" sz="1280" u="none" cap="none" strike="noStrike">
                <a:solidFill>
                  <a:srgbClr val="4F5765"/>
                </a:solidFill>
                <a:latin typeface="Arial"/>
                <a:ea typeface="Arial"/>
                <a:cs typeface="Arial"/>
                <a:sym typeface="Arial"/>
              </a:rPr>
              <a:t>Even partial recovery changes access faster than training an entirely new workforce.</a:t>
            </a:r>
            <a:endParaRPr b="0" i="0" sz="1280" u="none" cap="none" strike="noStrike">
              <a:solidFill>
                <a:schemeClr val="dk1"/>
              </a:solidFill>
              <a:latin typeface="Arial"/>
              <a:ea typeface="Arial"/>
              <a:cs typeface="Arial"/>
              <a:sym typeface="Arial"/>
            </a:endParaRPr>
          </a:p>
        </p:txBody>
      </p:sp>
      <p:sp>
        <p:nvSpPr>
          <p:cNvPr id="68" name="Google Shape;68;p3"/>
          <p:cNvSpPr/>
          <p:nvPr/>
        </p:nvSpPr>
        <p:spPr>
          <a:xfrm>
            <a:off x="5897880" y="3246120"/>
            <a:ext cx="5440680" cy="2240280"/>
          </a:xfrm>
          <a:prstGeom prst="roundRect">
            <a:avLst>
              <a:gd fmla="val 3265" name="adj"/>
            </a:avLst>
          </a:prstGeom>
          <a:solidFill>
            <a:srgbClr val="0E1B2C"/>
          </a:solidFill>
          <a:ln cap="flat" cmpd="sng" w="12700">
            <a:solidFill>
              <a:srgbClr val="0E1B2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6172200" y="3493008"/>
            <a:ext cx="4754880" cy="21945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600"/>
              <a:buFont typeface="Arial"/>
              <a:buNone/>
            </a:pPr>
            <a:r>
              <a:rPr b="1" i="0" lang="en-US" sz="1600" u="none" cap="none" strike="noStrike">
                <a:solidFill>
                  <a:srgbClr val="F7F8FA"/>
                </a:solidFill>
                <a:latin typeface="Arial"/>
                <a:ea typeface="Arial"/>
                <a:cs typeface="Arial"/>
                <a:sym typeface="Arial"/>
              </a:rPr>
              <a:t>The strategic takeaway</a:t>
            </a:r>
            <a:endParaRPr b="0" i="0" sz="1600" u="none" cap="none" strike="noStrike">
              <a:solidFill>
                <a:schemeClr val="dk1"/>
              </a:solidFill>
              <a:latin typeface="Arial"/>
              <a:ea typeface="Arial"/>
              <a:cs typeface="Arial"/>
              <a:sym typeface="Arial"/>
            </a:endParaRPr>
          </a:p>
        </p:txBody>
      </p:sp>
      <p:sp>
        <p:nvSpPr>
          <p:cNvPr id="70" name="Google Shape;70;p3"/>
          <p:cNvSpPr/>
          <p:nvPr/>
        </p:nvSpPr>
        <p:spPr>
          <a:xfrm>
            <a:off x="6172200" y="3822192"/>
            <a:ext cx="4709160" cy="12801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280"/>
              <a:buFont typeface="Arial"/>
              <a:buNone/>
            </a:pPr>
            <a:r>
              <a:rPr b="0" i="0" lang="en-US" sz="1280" u="none" cap="none" strike="noStrike">
                <a:solidFill>
                  <a:srgbClr val="F7F8FA"/>
                </a:solidFill>
                <a:latin typeface="Arial"/>
                <a:ea typeface="Arial"/>
                <a:cs typeface="Arial"/>
                <a:sym typeface="Arial"/>
              </a:rPr>
              <a:t>This is not a small efficiency market. It is a national capacity-recovery market.</a:t>
            </a:r>
            <a:endParaRPr b="0" i="0" sz="128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80"/>
              <a:buFont typeface="Arial"/>
              <a:buNone/>
            </a:pPr>
            <a:r>
              <a:t/>
            </a:r>
            <a:endParaRPr b="0" i="0" sz="128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7F8FA"/>
              </a:buClr>
              <a:buSzPts val="1280"/>
              <a:buFont typeface="Arial"/>
              <a:buNone/>
            </a:pPr>
            <a:r>
              <a:rPr b="0" i="0" lang="en-US" sz="1280" u="none" cap="none" strike="noStrike">
                <a:solidFill>
                  <a:srgbClr val="F7F8FA"/>
                </a:solidFill>
                <a:latin typeface="Arial"/>
                <a:ea typeface="Arial"/>
                <a:cs typeface="Arial"/>
                <a:sym typeface="Arial"/>
              </a:rPr>
              <a:t>The financial, clinical, and workforce consequences all flow from the same chokepoint: unfinished administrative work.</a:t>
            </a:r>
            <a:endParaRPr b="0" i="0" sz="128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80"/>
              <a:buFont typeface="Arial"/>
              <a:buNone/>
            </a:pPr>
            <a:r>
              <a:t/>
            </a:r>
            <a:endParaRPr b="0" i="0" sz="128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7F8FA"/>
              </a:buClr>
              <a:buSzPts val="1280"/>
              <a:buFont typeface="Arial"/>
              <a:buNone/>
            </a:pPr>
            <a:r>
              <a:rPr b="0" i="0" lang="en-US" sz="1280" u="none" cap="none" strike="noStrike">
                <a:solidFill>
                  <a:srgbClr val="F7F8FA"/>
                </a:solidFill>
                <a:latin typeface="Arial"/>
                <a:ea typeface="Arial"/>
                <a:cs typeface="Arial"/>
                <a:sym typeface="Arial"/>
              </a:rPr>
              <a:t>Any product that only drafts notes without completing downstream tasks leaves the structural problem intact.</a:t>
            </a:r>
            <a:endParaRPr b="0" i="0" sz="1280" u="none" cap="none" strike="noStrike">
              <a:solidFill>
                <a:schemeClr val="dk1"/>
              </a:solidFill>
              <a:latin typeface="Arial"/>
              <a:ea typeface="Arial"/>
              <a:cs typeface="Arial"/>
              <a:sym typeface="Arial"/>
            </a:endParaRPr>
          </a:p>
        </p:txBody>
      </p:sp>
      <p:sp>
        <p:nvSpPr>
          <p:cNvPr id="71" name="Google Shape;71;p3"/>
          <p:cNvSpPr/>
          <p:nvPr/>
        </p:nvSpPr>
        <p:spPr>
          <a:xfrm>
            <a:off x="960120" y="5650992"/>
            <a:ext cx="10241280" cy="14630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D98A8"/>
              </a:buClr>
              <a:buSzPts val="720"/>
              <a:buFont typeface="Arial"/>
              <a:buNone/>
            </a:pPr>
            <a:r>
              <a:rPr b="0" i="1" lang="en-US" sz="720" u="none" cap="none" strike="noStrike">
                <a:solidFill>
                  <a:srgbClr val="8D98A8"/>
                </a:solidFill>
                <a:latin typeface="Arial"/>
                <a:ea typeface="Arial"/>
                <a:cs typeface="Arial"/>
                <a:sym typeface="Arial"/>
              </a:rPr>
              <a:t>Modeled scenario. Visit-count translation uses transparent assumptions for investor framing, not a claim of realized productivity.</a:t>
            </a:r>
            <a:endParaRPr b="0" i="0" sz="720" u="none" cap="none" strike="noStrike">
              <a:solidFill>
                <a:schemeClr val="dk1"/>
              </a:solidFill>
              <a:latin typeface="Arial"/>
              <a:ea typeface="Arial"/>
              <a:cs typeface="Arial"/>
              <a:sym typeface="Arial"/>
            </a:endParaRPr>
          </a:p>
        </p:txBody>
      </p:sp>
      <p:pic>
        <p:nvPicPr>
          <p:cNvPr id="72" name="Google Shape;72;p3"/>
          <p:cNvPicPr preferRelativeResize="0"/>
          <p:nvPr/>
        </p:nvPicPr>
        <p:blipFill rotWithShape="1">
          <a:blip r:embed="rId4">
            <a:alphaModFix/>
          </a:blip>
          <a:srcRect b="0" l="0" r="0" t="0"/>
          <a:stretch/>
        </p:blipFill>
        <p:spPr>
          <a:xfrm>
            <a:off x="0" y="1042425"/>
            <a:ext cx="1099374" cy="1649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EE9"/>
        </a:solidFill>
      </p:bgPr>
    </p:bg>
    <p:spTree>
      <p:nvGrpSpPr>
        <p:cNvPr id="77" name="Shape 77"/>
        <p:cNvGrpSpPr/>
        <p:nvPr/>
      </p:nvGrpSpPr>
      <p:grpSpPr>
        <a:xfrm>
          <a:off x="0" y="0"/>
          <a:ext cx="0" cy="0"/>
          <a:chOff x="0" y="0"/>
          <a:chExt cx="0" cy="0"/>
        </a:xfrm>
      </p:grpSpPr>
      <p:pic>
        <p:nvPicPr>
          <p:cNvPr descr="/mnt/data/unzip_old/ppt/media/image-2-1.png" id="78" name="Google Shape;78;p4"/>
          <p:cNvPicPr preferRelativeResize="0"/>
          <p:nvPr/>
        </p:nvPicPr>
        <p:blipFill rotWithShape="1">
          <a:blip r:embed="rId3">
            <a:alphaModFix amt="85000"/>
          </a:blip>
          <a:srcRect b="0" l="0" r="0" t="0"/>
          <a:stretch/>
        </p:blipFill>
        <p:spPr>
          <a:xfrm>
            <a:off x="0" y="5760720"/>
            <a:ext cx="12191695" cy="1097280"/>
          </a:xfrm>
          <a:prstGeom prst="rect">
            <a:avLst/>
          </a:prstGeom>
          <a:noFill/>
          <a:ln>
            <a:noFill/>
          </a:ln>
        </p:spPr>
      </p:pic>
      <p:cxnSp>
        <p:nvCxnSpPr>
          <p:cNvPr id="79" name="Google Shape;79;p4"/>
          <p:cNvCxnSpPr/>
          <p:nvPr/>
        </p:nvCxnSpPr>
        <p:spPr>
          <a:xfrm>
            <a:off x="731520" y="1078992"/>
            <a:ext cx="2377440" cy="0"/>
          </a:xfrm>
          <a:prstGeom prst="straightConnector1">
            <a:avLst/>
          </a:prstGeom>
          <a:noFill/>
          <a:ln cap="flat" cmpd="sng" w="12700">
            <a:solidFill>
              <a:srgbClr val="E3324D"/>
            </a:solidFill>
            <a:prstDash val="solid"/>
            <a:round/>
            <a:headEnd len="sm" w="sm" type="none"/>
            <a:tailEnd len="sm" w="sm" type="none"/>
          </a:ln>
        </p:spPr>
      </p:cxnSp>
      <p:sp>
        <p:nvSpPr>
          <p:cNvPr id="80" name="Google Shape;80;p4"/>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2400"/>
              <a:buFont typeface="Play"/>
              <a:buNone/>
            </a:pPr>
            <a:r>
              <a:rPr b="1" i="0" lang="en-US" sz="2400" u="none" cap="none" strike="noStrike">
                <a:solidFill>
                  <a:srgbClr val="20262D"/>
                </a:solidFill>
                <a:latin typeface="Play"/>
                <a:ea typeface="Play"/>
                <a:cs typeface="Play"/>
                <a:sym typeface="Play"/>
              </a:rPr>
              <a:t>Province by province, the red tape crisis is already visible.</a:t>
            </a:r>
            <a:endParaRPr b="1" i="0" sz="2400" u="none" cap="none" strike="noStrike">
              <a:solidFill>
                <a:schemeClr val="dk1"/>
              </a:solidFill>
              <a:latin typeface="Arial"/>
              <a:ea typeface="Arial"/>
              <a:cs typeface="Arial"/>
              <a:sym typeface="Arial"/>
            </a:endParaRPr>
          </a:p>
        </p:txBody>
      </p:sp>
      <p:sp>
        <p:nvSpPr>
          <p:cNvPr id="81" name="Google Shape;81;p4"/>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6270"/>
              </a:buClr>
              <a:buSzPts val="1000"/>
              <a:buFont typeface="Arial"/>
              <a:buNone/>
            </a:pPr>
            <a:r>
              <a:rPr b="0" i="0" lang="en-US" sz="1000" u="none" cap="none" strike="noStrike">
                <a:solidFill>
                  <a:srgbClr val="596270"/>
                </a:solidFill>
                <a:latin typeface="Arial"/>
                <a:ea typeface="Arial"/>
                <a:cs typeface="Arial"/>
                <a:sym typeface="Arial"/>
              </a:rPr>
              <a:t>Ontario, Nova Scotia, and New Brunswick are strong proof markets because the pain is obvious, measurable, and politically live.</a:t>
            </a:r>
            <a:endParaRPr b="0" i="0" sz="1000" u="none" cap="none" strike="noStrike">
              <a:solidFill>
                <a:schemeClr val="dk1"/>
              </a:solidFill>
              <a:latin typeface="Arial"/>
              <a:ea typeface="Arial"/>
              <a:cs typeface="Arial"/>
              <a:sym typeface="Arial"/>
            </a:endParaRPr>
          </a:p>
        </p:txBody>
      </p:sp>
      <p:sp>
        <p:nvSpPr>
          <p:cNvPr id="82" name="Google Shape;82;p4"/>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83" name="Google Shape;83;p4"/>
          <p:cNvSpPr/>
          <p:nvPr/>
        </p:nvSpPr>
        <p:spPr>
          <a:xfrm>
            <a:off x="822960" y="1828800"/>
            <a:ext cx="2743200" cy="2926080"/>
          </a:xfrm>
          <a:prstGeom prst="roundRect">
            <a:avLst>
              <a:gd fmla="val 2667"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a:off x="1005840" y="2029968"/>
            <a:ext cx="237744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600"/>
              <a:buFont typeface="Arial"/>
              <a:buNone/>
            </a:pPr>
            <a:r>
              <a:rPr b="1" i="0" lang="en-US" sz="1600" u="none" cap="none" strike="noStrike">
                <a:solidFill>
                  <a:srgbClr val="20262D"/>
                </a:solidFill>
                <a:latin typeface="Arial"/>
                <a:ea typeface="Arial"/>
                <a:cs typeface="Arial"/>
                <a:sym typeface="Arial"/>
              </a:rPr>
              <a:t>Ontario</a:t>
            </a:r>
            <a:endParaRPr b="1" i="0" sz="1600" u="none" cap="none" strike="noStrike">
              <a:solidFill>
                <a:schemeClr val="dk1"/>
              </a:solidFill>
              <a:latin typeface="Arial"/>
              <a:ea typeface="Arial"/>
              <a:cs typeface="Arial"/>
              <a:sym typeface="Arial"/>
            </a:endParaRPr>
          </a:p>
        </p:txBody>
      </p:sp>
      <p:sp>
        <p:nvSpPr>
          <p:cNvPr id="85" name="Google Shape;85;p4"/>
          <p:cNvSpPr/>
          <p:nvPr/>
        </p:nvSpPr>
        <p:spPr>
          <a:xfrm>
            <a:off x="1005840" y="2377440"/>
            <a:ext cx="2377440" cy="34747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600"/>
              <a:buFont typeface="Arial"/>
              <a:buNone/>
            </a:pPr>
            <a:r>
              <a:rPr b="1" i="0" lang="en-US" sz="2600" u="none" cap="none" strike="noStrike">
                <a:solidFill>
                  <a:srgbClr val="E3324D"/>
                </a:solidFill>
                <a:latin typeface="Arial"/>
                <a:ea typeface="Arial"/>
                <a:cs typeface="Arial"/>
                <a:sym typeface="Arial"/>
              </a:rPr>
              <a:t>2.5M</a:t>
            </a:r>
            <a:endParaRPr b="0" i="0" sz="2600" u="none" cap="none" strike="noStrike">
              <a:solidFill>
                <a:schemeClr val="dk1"/>
              </a:solidFill>
              <a:latin typeface="Arial"/>
              <a:ea typeface="Arial"/>
              <a:cs typeface="Arial"/>
              <a:sym typeface="Arial"/>
            </a:endParaRPr>
          </a:p>
        </p:txBody>
      </p:sp>
      <p:sp>
        <p:nvSpPr>
          <p:cNvPr id="86" name="Google Shape;86;p4"/>
          <p:cNvSpPr/>
          <p:nvPr/>
        </p:nvSpPr>
        <p:spPr>
          <a:xfrm>
            <a:off x="1005840" y="2834640"/>
            <a:ext cx="2331720" cy="12344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E5865"/>
              </a:buClr>
              <a:buSzPts val="1140"/>
              <a:buFont typeface="Arial"/>
              <a:buNone/>
            </a:pPr>
            <a:r>
              <a:rPr b="0" i="0" lang="en-US" sz="1140" u="none" cap="none" strike="noStrike">
                <a:solidFill>
                  <a:srgbClr val="4E5865"/>
                </a:solidFill>
                <a:latin typeface="Arial"/>
                <a:ea typeface="Arial"/>
                <a:cs typeface="Arial"/>
                <a:sym typeface="Arial"/>
              </a:rPr>
              <a:t>Ontarians currently without access to a family physician. Separately, OurCare says Ontario still has about 1.5M adults without primary care.</a:t>
            </a:r>
            <a:endParaRPr b="0" i="0" sz="1140" u="none" cap="none" strike="noStrike">
              <a:solidFill>
                <a:schemeClr val="dk1"/>
              </a:solidFill>
              <a:latin typeface="Arial"/>
              <a:ea typeface="Arial"/>
              <a:cs typeface="Arial"/>
              <a:sym typeface="Arial"/>
            </a:endParaRPr>
          </a:p>
        </p:txBody>
      </p:sp>
      <p:sp>
        <p:nvSpPr>
          <p:cNvPr id="87" name="Google Shape;87;p4"/>
          <p:cNvSpPr/>
          <p:nvPr/>
        </p:nvSpPr>
        <p:spPr>
          <a:xfrm>
            <a:off x="1005840" y="4407408"/>
            <a:ext cx="2286000" cy="12801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C96A5"/>
              </a:buClr>
              <a:buSzPts val="740"/>
              <a:buFont typeface="Arial"/>
              <a:buNone/>
            </a:pPr>
            <a:r>
              <a:rPr b="0" i="0" lang="en-US" sz="740" u="none" cap="none" strike="noStrike">
                <a:solidFill>
                  <a:srgbClr val="8C96A5"/>
                </a:solidFill>
                <a:latin typeface="Arial"/>
                <a:ea typeface="Arial"/>
                <a:cs typeface="Arial"/>
                <a:sym typeface="Arial"/>
              </a:rPr>
              <a:t>OMA Dec 2025 | CMA Feb 2026</a:t>
            </a:r>
            <a:endParaRPr b="0" i="0" sz="740" u="none" cap="none" strike="noStrike">
              <a:solidFill>
                <a:schemeClr val="dk1"/>
              </a:solidFill>
              <a:latin typeface="Arial"/>
              <a:ea typeface="Arial"/>
              <a:cs typeface="Arial"/>
              <a:sym typeface="Arial"/>
            </a:endParaRPr>
          </a:p>
        </p:txBody>
      </p:sp>
      <p:sp>
        <p:nvSpPr>
          <p:cNvPr id="88" name="Google Shape;88;p4"/>
          <p:cNvSpPr/>
          <p:nvPr/>
        </p:nvSpPr>
        <p:spPr>
          <a:xfrm>
            <a:off x="4069080" y="1828800"/>
            <a:ext cx="2743200" cy="2926080"/>
          </a:xfrm>
          <a:prstGeom prst="roundRect">
            <a:avLst>
              <a:gd fmla="val 2667"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4251960" y="2029968"/>
            <a:ext cx="237744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600"/>
              <a:buFont typeface="Arial"/>
              <a:buNone/>
            </a:pPr>
            <a:r>
              <a:rPr b="1" i="0" lang="en-US" sz="1600" u="none" cap="none" strike="noStrike">
                <a:solidFill>
                  <a:srgbClr val="20262D"/>
                </a:solidFill>
                <a:latin typeface="Arial"/>
                <a:ea typeface="Arial"/>
                <a:cs typeface="Arial"/>
                <a:sym typeface="Arial"/>
              </a:rPr>
              <a:t>Nova Scotia</a:t>
            </a:r>
            <a:endParaRPr b="1" i="0" sz="1600" u="none" cap="none" strike="noStrike">
              <a:solidFill>
                <a:schemeClr val="dk1"/>
              </a:solidFill>
              <a:latin typeface="Arial"/>
              <a:ea typeface="Arial"/>
              <a:cs typeface="Arial"/>
              <a:sym typeface="Arial"/>
            </a:endParaRPr>
          </a:p>
        </p:txBody>
      </p:sp>
      <p:sp>
        <p:nvSpPr>
          <p:cNvPr id="90" name="Google Shape;90;p4"/>
          <p:cNvSpPr/>
          <p:nvPr/>
        </p:nvSpPr>
        <p:spPr>
          <a:xfrm>
            <a:off x="4251960" y="2377440"/>
            <a:ext cx="2377440" cy="34747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600"/>
              <a:buFont typeface="Arial"/>
              <a:buNone/>
            </a:pPr>
            <a:r>
              <a:rPr b="1" i="0" lang="en-US" sz="2600" u="none" cap="none" strike="noStrike">
                <a:solidFill>
                  <a:srgbClr val="E3324D"/>
                </a:solidFill>
                <a:latin typeface="Arial"/>
                <a:ea typeface="Arial"/>
                <a:cs typeface="Arial"/>
                <a:sym typeface="Arial"/>
              </a:rPr>
              <a:t>93,682</a:t>
            </a:r>
            <a:endParaRPr b="0" i="0" sz="2600" u="none" cap="none" strike="noStrike">
              <a:solidFill>
                <a:schemeClr val="dk1"/>
              </a:solidFill>
              <a:latin typeface="Arial"/>
              <a:ea typeface="Arial"/>
              <a:cs typeface="Arial"/>
              <a:sym typeface="Arial"/>
            </a:endParaRPr>
          </a:p>
        </p:txBody>
      </p:sp>
      <p:sp>
        <p:nvSpPr>
          <p:cNvPr id="91" name="Google Shape;91;p4"/>
          <p:cNvSpPr/>
          <p:nvPr/>
        </p:nvSpPr>
        <p:spPr>
          <a:xfrm>
            <a:off x="4251960" y="2834640"/>
            <a:ext cx="2331720" cy="12344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E5865"/>
              </a:buClr>
              <a:buSzPts val="1140"/>
              <a:buFont typeface="Arial"/>
              <a:buNone/>
            </a:pPr>
            <a:r>
              <a:rPr b="0" i="0" lang="en-US" sz="1140" u="none" cap="none" strike="noStrike">
                <a:solidFill>
                  <a:srgbClr val="4E5865"/>
                </a:solidFill>
                <a:latin typeface="Arial"/>
                <a:ea typeface="Arial"/>
                <a:cs typeface="Arial"/>
                <a:sym typeface="Arial"/>
              </a:rPr>
              <a:t>Nova Scotians on the Need a Family Practice Registry as of Apr. 1, 2025, equal to 8.8% of the population.</a:t>
            </a:r>
            <a:endParaRPr b="0" i="0" sz="1140" u="none" cap="none" strike="noStrike">
              <a:solidFill>
                <a:schemeClr val="dk1"/>
              </a:solidFill>
              <a:latin typeface="Arial"/>
              <a:ea typeface="Arial"/>
              <a:cs typeface="Arial"/>
              <a:sym typeface="Arial"/>
            </a:endParaRPr>
          </a:p>
        </p:txBody>
      </p:sp>
      <p:sp>
        <p:nvSpPr>
          <p:cNvPr id="92" name="Google Shape;92;p4"/>
          <p:cNvSpPr/>
          <p:nvPr/>
        </p:nvSpPr>
        <p:spPr>
          <a:xfrm>
            <a:off x="4251960" y="4407408"/>
            <a:ext cx="2286000" cy="12801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C96A5"/>
              </a:buClr>
              <a:buSzPts val="740"/>
              <a:buFont typeface="Arial"/>
              <a:buNone/>
            </a:pPr>
            <a:r>
              <a:rPr b="0" i="0" lang="en-US" sz="740" u="none" cap="none" strike="noStrike">
                <a:solidFill>
                  <a:srgbClr val="8C96A5"/>
                </a:solidFill>
                <a:latin typeface="Arial"/>
                <a:ea typeface="Arial"/>
                <a:cs typeface="Arial"/>
                <a:sym typeface="Arial"/>
              </a:rPr>
              <a:t>Nova Scotia Health Apr 2025</a:t>
            </a:r>
            <a:endParaRPr b="0" i="0" sz="740" u="none" cap="none" strike="noStrike">
              <a:solidFill>
                <a:schemeClr val="dk1"/>
              </a:solidFill>
              <a:latin typeface="Arial"/>
              <a:ea typeface="Arial"/>
              <a:cs typeface="Arial"/>
              <a:sym typeface="Arial"/>
            </a:endParaRPr>
          </a:p>
        </p:txBody>
      </p:sp>
      <p:sp>
        <p:nvSpPr>
          <p:cNvPr id="93" name="Google Shape;93;p4"/>
          <p:cNvSpPr/>
          <p:nvPr/>
        </p:nvSpPr>
        <p:spPr>
          <a:xfrm>
            <a:off x="7315200" y="1828800"/>
            <a:ext cx="2743200" cy="2926200"/>
          </a:xfrm>
          <a:prstGeom prst="roundRect">
            <a:avLst>
              <a:gd fmla="val 2667"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7498080" y="2029968"/>
            <a:ext cx="237744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600"/>
              <a:buFont typeface="Arial"/>
              <a:buNone/>
            </a:pPr>
            <a:r>
              <a:rPr b="1" i="0" lang="en-US" sz="1600" u="none" cap="none" strike="noStrike">
                <a:solidFill>
                  <a:srgbClr val="20262D"/>
                </a:solidFill>
                <a:latin typeface="Arial"/>
                <a:ea typeface="Arial"/>
                <a:cs typeface="Arial"/>
                <a:sym typeface="Arial"/>
              </a:rPr>
              <a:t>New Brunswick</a:t>
            </a:r>
            <a:endParaRPr b="1" i="0" sz="1600" u="none" cap="none" strike="noStrike">
              <a:solidFill>
                <a:schemeClr val="dk1"/>
              </a:solidFill>
              <a:latin typeface="Arial"/>
              <a:ea typeface="Arial"/>
              <a:cs typeface="Arial"/>
              <a:sym typeface="Arial"/>
            </a:endParaRPr>
          </a:p>
        </p:txBody>
      </p:sp>
      <p:sp>
        <p:nvSpPr>
          <p:cNvPr id="95" name="Google Shape;95;p4"/>
          <p:cNvSpPr/>
          <p:nvPr/>
        </p:nvSpPr>
        <p:spPr>
          <a:xfrm>
            <a:off x="7498080" y="2377440"/>
            <a:ext cx="2377440" cy="34747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600"/>
              <a:buFont typeface="Arial"/>
              <a:buNone/>
            </a:pPr>
            <a:r>
              <a:rPr b="1" i="0" lang="en-US" sz="2600" u="none" cap="none" strike="noStrike">
                <a:solidFill>
                  <a:srgbClr val="E3324D"/>
                </a:solidFill>
                <a:latin typeface="Arial"/>
                <a:ea typeface="Arial"/>
                <a:cs typeface="Arial"/>
                <a:sym typeface="Arial"/>
              </a:rPr>
              <a:t>77%</a:t>
            </a:r>
            <a:endParaRPr b="0" i="0" sz="2600" u="none" cap="none" strike="noStrike">
              <a:solidFill>
                <a:schemeClr val="dk1"/>
              </a:solidFill>
              <a:latin typeface="Arial"/>
              <a:ea typeface="Arial"/>
              <a:cs typeface="Arial"/>
              <a:sym typeface="Arial"/>
            </a:endParaRPr>
          </a:p>
        </p:txBody>
      </p:sp>
      <p:sp>
        <p:nvSpPr>
          <p:cNvPr id="96" name="Google Shape;96;p4"/>
          <p:cNvSpPr/>
          <p:nvPr/>
        </p:nvSpPr>
        <p:spPr>
          <a:xfrm>
            <a:off x="7498080" y="2834640"/>
            <a:ext cx="2331720" cy="12344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E5865"/>
              </a:buClr>
              <a:buSzPts val="1140"/>
              <a:buFont typeface="Arial"/>
              <a:buNone/>
            </a:pPr>
            <a:r>
              <a:rPr b="0" i="0" lang="en-US" sz="1140" u="none" cap="none" strike="noStrike">
                <a:solidFill>
                  <a:srgbClr val="4E5865"/>
                </a:solidFill>
                <a:latin typeface="Arial"/>
                <a:ea typeface="Arial"/>
                <a:cs typeface="Arial"/>
                <a:sym typeface="Arial"/>
              </a:rPr>
              <a:t>of citizens reported having a permanent primary care provider in 2024, implying roughly 23% without one.</a:t>
            </a:r>
            <a:endParaRPr b="0" i="0" sz="1140" u="none" cap="none" strike="noStrike">
              <a:solidFill>
                <a:schemeClr val="dk1"/>
              </a:solidFill>
              <a:latin typeface="Arial"/>
              <a:ea typeface="Arial"/>
              <a:cs typeface="Arial"/>
              <a:sym typeface="Arial"/>
            </a:endParaRPr>
          </a:p>
        </p:txBody>
      </p:sp>
      <p:sp>
        <p:nvSpPr>
          <p:cNvPr id="97" name="Google Shape;97;p4"/>
          <p:cNvSpPr/>
          <p:nvPr/>
        </p:nvSpPr>
        <p:spPr>
          <a:xfrm>
            <a:off x="7498080" y="4407408"/>
            <a:ext cx="2286000" cy="12801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C96A5"/>
              </a:buClr>
              <a:buSzPts val="740"/>
              <a:buFont typeface="Arial"/>
              <a:buNone/>
            </a:pPr>
            <a:r>
              <a:rPr b="0" i="0" lang="en-US" sz="740" u="none" cap="none" strike="noStrike">
                <a:solidFill>
                  <a:srgbClr val="8C96A5"/>
                </a:solidFill>
                <a:latin typeface="Arial"/>
                <a:ea typeface="Arial"/>
                <a:cs typeface="Arial"/>
                <a:sym typeface="Arial"/>
              </a:rPr>
              <a:t>NB Health Council 2024</a:t>
            </a:r>
            <a:endParaRPr b="0" i="0" sz="740" u="none" cap="none" strike="noStrike">
              <a:solidFill>
                <a:schemeClr val="dk1"/>
              </a:solidFill>
              <a:latin typeface="Arial"/>
              <a:ea typeface="Arial"/>
              <a:cs typeface="Arial"/>
              <a:sym typeface="Arial"/>
            </a:endParaRPr>
          </a:p>
        </p:txBody>
      </p:sp>
      <p:sp>
        <p:nvSpPr>
          <p:cNvPr id="98" name="Google Shape;98;p4"/>
          <p:cNvSpPr/>
          <p:nvPr/>
        </p:nvSpPr>
        <p:spPr>
          <a:xfrm>
            <a:off x="822960" y="5074920"/>
            <a:ext cx="10515600" cy="731520"/>
          </a:xfrm>
          <a:prstGeom prst="roundRect">
            <a:avLst>
              <a:gd fmla="val 10000" name="adj"/>
            </a:avLst>
          </a:prstGeom>
          <a:solidFill>
            <a:srgbClr val="FAF6EE"/>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4"/>
          <p:cNvSpPr/>
          <p:nvPr/>
        </p:nvSpPr>
        <p:spPr>
          <a:xfrm>
            <a:off x="1024128" y="5303520"/>
            <a:ext cx="237744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100"/>
              <a:buFont typeface="Arial"/>
              <a:buNone/>
            </a:pPr>
            <a:r>
              <a:rPr b="1" i="0" lang="en-US" sz="1100" u="none" cap="none" strike="noStrike">
                <a:solidFill>
                  <a:srgbClr val="20262D"/>
                </a:solidFill>
                <a:latin typeface="Arial"/>
                <a:ea typeface="Arial"/>
                <a:cs typeface="Arial"/>
                <a:sym typeface="Arial"/>
              </a:rPr>
              <a:t>Why these provinces matter strategically</a:t>
            </a:r>
            <a:endParaRPr b="0" i="0" sz="1100" u="none" cap="none" strike="noStrike">
              <a:solidFill>
                <a:schemeClr val="dk1"/>
              </a:solidFill>
              <a:latin typeface="Arial"/>
              <a:ea typeface="Arial"/>
              <a:cs typeface="Arial"/>
              <a:sym typeface="Arial"/>
            </a:endParaRPr>
          </a:p>
        </p:txBody>
      </p:sp>
      <p:sp>
        <p:nvSpPr>
          <p:cNvPr id="100" name="Google Shape;100;p4"/>
          <p:cNvSpPr/>
          <p:nvPr/>
        </p:nvSpPr>
        <p:spPr>
          <a:xfrm>
            <a:off x="3611880" y="5248656"/>
            <a:ext cx="7223760" cy="2377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8606B"/>
              </a:buClr>
              <a:buSzPts val="1050"/>
              <a:buFont typeface="Arial"/>
              <a:buNone/>
            </a:pPr>
            <a:r>
              <a:rPr b="0" i="0" lang="en-US" sz="1050" u="none" cap="none" strike="noStrike">
                <a:solidFill>
                  <a:srgbClr val="58606B"/>
                </a:solidFill>
                <a:latin typeface="Arial"/>
                <a:ea typeface="Arial"/>
                <a:cs typeface="Arial"/>
                <a:sym typeface="Arial"/>
              </a:rPr>
              <a:t>They offer a mix of scale, public urgency, and administratively heavy workflows. If Align proves province-aware execution here, the category becomes legible nationally.</a:t>
            </a:r>
            <a:endParaRPr b="0" i="0" sz="1050" u="none" cap="none" strike="noStrike">
              <a:solidFill>
                <a:schemeClr val="dk1"/>
              </a:solidFill>
              <a:latin typeface="Arial"/>
              <a:ea typeface="Arial"/>
              <a:cs typeface="Arial"/>
              <a:sym typeface="Arial"/>
            </a:endParaRPr>
          </a:p>
        </p:txBody>
      </p:sp>
      <p:pic>
        <p:nvPicPr>
          <p:cNvPr descr="no make this brighter" id="101" name="Google Shape;101;p4"/>
          <p:cNvPicPr preferRelativeResize="0"/>
          <p:nvPr/>
        </p:nvPicPr>
        <p:blipFill>
          <a:blip r:embed="rId4">
            <a:alphaModFix/>
          </a:blip>
          <a:stretch>
            <a:fillRect/>
          </a:stretch>
        </p:blipFill>
        <p:spPr>
          <a:xfrm>
            <a:off x="5669600" y="3328573"/>
            <a:ext cx="1828475" cy="1828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BED"/>
        </a:solidFill>
      </p:bgPr>
    </p:bg>
    <p:spTree>
      <p:nvGrpSpPr>
        <p:cNvPr id="104" name="Shape 104"/>
        <p:cNvGrpSpPr/>
        <p:nvPr/>
      </p:nvGrpSpPr>
      <p:grpSpPr>
        <a:xfrm>
          <a:off x="0" y="0"/>
          <a:ext cx="0" cy="0"/>
          <a:chOff x="0" y="0"/>
          <a:chExt cx="0" cy="0"/>
        </a:xfrm>
      </p:grpSpPr>
      <p:sp>
        <p:nvSpPr>
          <p:cNvPr id="105" name="Google Shape;105;g3d1f72d7217_0_36"/>
          <p:cNvSpPr txBox="1"/>
          <p:nvPr/>
        </p:nvSpPr>
        <p:spPr>
          <a:xfrm>
            <a:off x="0" y="596575"/>
            <a:ext cx="8001000" cy="762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3200">
                <a:latin typeface="Inter"/>
                <a:ea typeface="Inter"/>
                <a:cs typeface="Inter"/>
                <a:sym typeface="Inter"/>
              </a:rPr>
              <a:t>How Align eCare Unburdens Clinics</a:t>
            </a:r>
            <a:endParaRPr b="1" sz="3200">
              <a:latin typeface="Inter"/>
              <a:ea typeface="Inter"/>
              <a:cs typeface="Inter"/>
              <a:sym typeface="Inter"/>
            </a:endParaRPr>
          </a:p>
        </p:txBody>
      </p:sp>
      <p:grpSp>
        <p:nvGrpSpPr>
          <p:cNvPr id="106" name="Google Shape;106;g3d1f72d7217_0_36"/>
          <p:cNvGrpSpPr/>
          <p:nvPr/>
        </p:nvGrpSpPr>
        <p:grpSpPr>
          <a:xfrm>
            <a:off x="9789650" y="1749600"/>
            <a:ext cx="1933500" cy="2552700"/>
            <a:chOff x="571500" y="1619250"/>
            <a:chExt cx="1933500" cy="2552700"/>
          </a:xfrm>
        </p:grpSpPr>
        <p:pic>
          <p:nvPicPr>
            <p:cNvPr id="107" name="Google Shape;107;g3d1f72d7217_0_36"/>
            <p:cNvPicPr preferRelativeResize="0"/>
            <p:nvPr/>
          </p:nvPicPr>
          <p:blipFill rotWithShape="1">
            <a:blip r:embed="rId3">
              <a:alphaModFix/>
            </a:blip>
            <a:srcRect b="0" l="0" r="0" t="0"/>
            <a:stretch/>
          </p:blipFill>
          <p:spPr>
            <a:xfrm>
              <a:off x="647700" y="1695450"/>
              <a:ext cx="1857300" cy="2476500"/>
            </a:xfrm>
            <a:prstGeom prst="rect">
              <a:avLst/>
            </a:prstGeom>
            <a:noFill/>
            <a:ln>
              <a:noFill/>
            </a:ln>
          </p:spPr>
        </p:pic>
        <p:sp>
          <p:nvSpPr>
            <p:cNvPr id="108" name="Google Shape;108;g3d1f72d7217_0_36"/>
            <p:cNvSpPr/>
            <p:nvPr/>
          </p:nvSpPr>
          <p:spPr>
            <a:xfrm>
              <a:off x="571500" y="1619250"/>
              <a:ext cx="1857300" cy="2476500"/>
            </a:xfrm>
            <a:prstGeom prst="roundRect">
              <a:avLst>
                <a:gd fmla="val 12307" name="adj"/>
              </a:avLst>
            </a:prstGeom>
            <a:solidFill>
              <a:srgbClr val="D4E5F7"/>
            </a:solidFill>
            <a:ln cap="flat" cmpd="sng" w="9525">
              <a:solidFill>
                <a:srgbClr val="A9C0D3"/>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09" name="Google Shape;109;g3d1f72d7217_0_36"/>
            <p:cNvSpPr txBox="1"/>
            <p:nvPr/>
          </p:nvSpPr>
          <p:spPr>
            <a:xfrm>
              <a:off x="809625" y="1857375"/>
              <a:ext cx="1381200" cy="571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sz="3600">
                  <a:latin typeface="Inter"/>
                  <a:ea typeface="Inter"/>
                  <a:cs typeface="Inter"/>
                  <a:sym typeface="Inter"/>
                </a:rPr>
                <a:t>📄</a:t>
              </a:r>
              <a:endParaRPr sz="3600">
                <a:latin typeface="Inter"/>
                <a:ea typeface="Inter"/>
                <a:cs typeface="Inter"/>
                <a:sym typeface="Inter"/>
              </a:endParaRPr>
            </a:p>
          </p:txBody>
        </p:sp>
        <p:sp>
          <p:nvSpPr>
            <p:cNvPr id="110" name="Google Shape;110;g3d1f72d7217_0_36"/>
            <p:cNvSpPr txBox="1"/>
            <p:nvPr/>
          </p:nvSpPr>
          <p:spPr>
            <a:xfrm>
              <a:off x="809625" y="2524125"/>
              <a:ext cx="13812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480">
                  <a:latin typeface="Inter SemiBold"/>
                  <a:ea typeface="Inter SemiBold"/>
                  <a:cs typeface="Inter SemiBold"/>
                  <a:sym typeface="Inter SemiBold"/>
                </a:rPr>
                <a:t>Fragmented Workflow</a:t>
              </a:r>
              <a:endParaRPr b="0" sz="1480">
                <a:latin typeface="Inter SemiBold"/>
                <a:ea typeface="Inter SemiBold"/>
                <a:cs typeface="Inter SemiBold"/>
                <a:sym typeface="Inter SemiBold"/>
              </a:endParaRPr>
            </a:p>
          </p:txBody>
        </p:sp>
        <p:sp>
          <p:nvSpPr>
            <p:cNvPr id="111" name="Google Shape;111;g3d1f72d7217_0_36"/>
            <p:cNvSpPr txBox="1"/>
            <p:nvPr/>
          </p:nvSpPr>
          <p:spPr>
            <a:xfrm>
              <a:off x="809625" y="3190875"/>
              <a:ext cx="1381200" cy="66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017">
                  <a:latin typeface="Inter"/>
                  <a:ea typeface="Inter"/>
                  <a:cs typeface="Inter"/>
                  <a:sym typeface="Inter"/>
                </a:rPr>
                <a:t>Fax, portals, and manual forms create chaos.</a:t>
              </a:r>
              <a:endParaRPr b="0" sz="1017">
                <a:latin typeface="Inter"/>
                <a:ea typeface="Inter"/>
                <a:cs typeface="Inter"/>
                <a:sym typeface="Inter"/>
              </a:endParaRPr>
            </a:p>
          </p:txBody>
        </p:sp>
      </p:grpSp>
      <p:grpSp>
        <p:nvGrpSpPr>
          <p:cNvPr id="112" name="Google Shape;112;g3d1f72d7217_0_36"/>
          <p:cNvGrpSpPr/>
          <p:nvPr/>
        </p:nvGrpSpPr>
        <p:grpSpPr>
          <a:xfrm>
            <a:off x="2150650" y="3032975"/>
            <a:ext cx="1933500" cy="2552700"/>
            <a:chOff x="2571750" y="1619250"/>
            <a:chExt cx="1933500" cy="2552700"/>
          </a:xfrm>
        </p:grpSpPr>
        <p:pic>
          <p:nvPicPr>
            <p:cNvPr id="113" name="Google Shape;113;g3d1f72d7217_0_36"/>
            <p:cNvPicPr preferRelativeResize="0"/>
            <p:nvPr/>
          </p:nvPicPr>
          <p:blipFill rotWithShape="1">
            <a:blip r:embed="rId3">
              <a:alphaModFix/>
            </a:blip>
            <a:srcRect b="0" l="0" r="0" t="0"/>
            <a:stretch/>
          </p:blipFill>
          <p:spPr>
            <a:xfrm>
              <a:off x="2647950" y="1695450"/>
              <a:ext cx="1857300" cy="2476500"/>
            </a:xfrm>
            <a:prstGeom prst="rect">
              <a:avLst/>
            </a:prstGeom>
            <a:noFill/>
            <a:ln>
              <a:noFill/>
            </a:ln>
          </p:spPr>
        </p:pic>
        <p:sp>
          <p:nvSpPr>
            <p:cNvPr id="114" name="Google Shape;114;g3d1f72d7217_0_36"/>
            <p:cNvSpPr/>
            <p:nvPr/>
          </p:nvSpPr>
          <p:spPr>
            <a:xfrm>
              <a:off x="2571750" y="1619250"/>
              <a:ext cx="1857300" cy="2476500"/>
            </a:xfrm>
            <a:prstGeom prst="roundRect">
              <a:avLst>
                <a:gd fmla="val 12307" name="adj"/>
              </a:avLst>
            </a:prstGeom>
            <a:solidFill>
              <a:srgbClr val="D4E5F7"/>
            </a:solidFill>
            <a:ln cap="flat" cmpd="sng" w="9525">
              <a:solidFill>
                <a:srgbClr val="A9C0D3"/>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15" name="Google Shape;115;g3d1f72d7217_0_36"/>
            <p:cNvSpPr txBox="1"/>
            <p:nvPr/>
          </p:nvSpPr>
          <p:spPr>
            <a:xfrm>
              <a:off x="2809875" y="1857375"/>
              <a:ext cx="1381200" cy="571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sz="3600">
                  <a:latin typeface="Inter"/>
                  <a:ea typeface="Inter"/>
                  <a:cs typeface="Inter"/>
                  <a:sym typeface="Inter"/>
                </a:rPr>
                <a:t>✍️</a:t>
              </a:r>
              <a:endParaRPr sz="3600">
                <a:latin typeface="Inter"/>
                <a:ea typeface="Inter"/>
                <a:cs typeface="Inter"/>
                <a:sym typeface="Inter"/>
              </a:endParaRPr>
            </a:p>
          </p:txBody>
        </p:sp>
        <p:sp>
          <p:nvSpPr>
            <p:cNvPr id="116" name="Google Shape;116;g3d1f72d7217_0_36"/>
            <p:cNvSpPr txBox="1"/>
            <p:nvPr/>
          </p:nvSpPr>
          <p:spPr>
            <a:xfrm>
              <a:off x="2809875" y="2524125"/>
              <a:ext cx="13812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480">
                  <a:latin typeface="Inter SemiBold"/>
                  <a:ea typeface="Inter SemiBold"/>
                  <a:cs typeface="Inter SemiBold"/>
                  <a:sym typeface="Inter SemiBold"/>
                </a:rPr>
                <a:t>Auto-Prepares Forms</a:t>
              </a:r>
              <a:endParaRPr b="0" sz="1480">
                <a:latin typeface="Inter SemiBold"/>
                <a:ea typeface="Inter SemiBold"/>
                <a:cs typeface="Inter SemiBold"/>
                <a:sym typeface="Inter SemiBold"/>
              </a:endParaRPr>
            </a:p>
          </p:txBody>
        </p:sp>
        <p:sp>
          <p:nvSpPr>
            <p:cNvPr id="117" name="Google Shape;117;g3d1f72d7217_0_36"/>
            <p:cNvSpPr txBox="1"/>
            <p:nvPr/>
          </p:nvSpPr>
          <p:spPr>
            <a:xfrm>
              <a:off x="2809875" y="3190875"/>
              <a:ext cx="1381200" cy="66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017">
                  <a:latin typeface="Inter"/>
                  <a:ea typeface="Inter"/>
                  <a:cs typeface="Inter"/>
                  <a:sym typeface="Inter"/>
                </a:rPr>
                <a:t>Consent-forward, physician-controlled.</a:t>
              </a:r>
              <a:endParaRPr b="0" sz="1017">
                <a:latin typeface="Inter"/>
                <a:ea typeface="Inter"/>
                <a:cs typeface="Inter"/>
                <a:sym typeface="Inter"/>
              </a:endParaRPr>
            </a:p>
          </p:txBody>
        </p:sp>
      </p:grpSp>
      <p:pic>
        <p:nvPicPr>
          <p:cNvPr id="118" name="Google Shape;118;g3d1f72d7217_0_36"/>
          <p:cNvPicPr preferRelativeResize="0"/>
          <p:nvPr/>
        </p:nvPicPr>
        <p:blipFill rotWithShape="1">
          <a:blip r:embed="rId3">
            <a:alphaModFix/>
          </a:blip>
          <a:srcRect b="0" l="0" r="0" t="0"/>
          <a:stretch/>
        </p:blipFill>
        <p:spPr>
          <a:xfrm>
            <a:off x="4557975" y="2228850"/>
            <a:ext cx="1857300" cy="2476500"/>
          </a:xfrm>
          <a:prstGeom prst="rect">
            <a:avLst/>
          </a:prstGeom>
          <a:noFill/>
          <a:ln>
            <a:noFill/>
          </a:ln>
        </p:spPr>
      </p:pic>
      <p:sp>
        <p:nvSpPr>
          <p:cNvPr id="119" name="Google Shape;119;g3d1f72d7217_0_36"/>
          <p:cNvSpPr/>
          <p:nvPr/>
        </p:nvSpPr>
        <p:spPr>
          <a:xfrm>
            <a:off x="4481775" y="2152650"/>
            <a:ext cx="1857300" cy="2476500"/>
          </a:xfrm>
          <a:prstGeom prst="roundRect">
            <a:avLst>
              <a:gd fmla="val 12307" name="adj"/>
            </a:avLst>
          </a:prstGeom>
          <a:solidFill>
            <a:srgbClr val="D4E5F7"/>
          </a:solidFill>
          <a:ln cap="flat" cmpd="sng" w="9525">
            <a:solidFill>
              <a:srgbClr val="A9C0D3"/>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0" name="Google Shape;120;g3d1f72d7217_0_36"/>
          <p:cNvSpPr txBox="1"/>
          <p:nvPr/>
        </p:nvSpPr>
        <p:spPr>
          <a:xfrm>
            <a:off x="5364850" y="2390775"/>
            <a:ext cx="736200" cy="571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sz="3600">
                <a:latin typeface="Inter"/>
                <a:ea typeface="Inter"/>
                <a:cs typeface="Inter"/>
                <a:sym typeface="Inter"/>
              </a:rPr>
              <a:t>⚠️</a:t>
            </a:r>
            <a:endParaRPr sz="3600">
              <a:latin typeface="Inter"/>
              <a:ea typeface="Inter"/>
              <a:cs typeface="Inter"/>
              <a:sym typeface="Inter"/>
            </a:endParaRPr>
          </a:p>
        </p:txBody>
      </p:sp>
      <p:sp>
        <p:nvSpPr>
          <p:cNvPr id="121" name="Google Shape;121;g3d1f72d7217_0_36"/>
          <p:cNvSpPr txBox="1"/>
          <p:nvPr/>
        </p:nvSpPr>
        <p:spPr>
          <a:xfrm>
            <a:off x="4719900" y="3057525"/>
            <a:ext cx="13812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480">
                <a:latin typeface="Inter SemiBold"/>
                <a:ea typeface="Inter SemiBold"/>
                <a:cs typeface="Inter SemiBold"/>
                <a:sym typeface="Inter SemiBold"/>
              </a:rPr>
              <a:t>Flags Risk &amp; Gaps</a:t>
            </a:r>
            <a:endParaRPr b="0" sz="1480">
              <a:latin typeface="Inter SemiBold"/>
              <a:ea typeface="Inter SemiBold"/>
              <a:cs typeface="Inter SemiBold"/>
              <a:sym typeface="Inter SemiBold"/>
            </a:endParaRPr>
          </a:p>
        </p:txBody>
      </p:sp>
      <p:sp>
        <p:nvSpPr>
          <p:cNvPr id="122" name="Google Shape;122;g3d1f72d7217_0_36"/>
          <p:cNvSpPr txBox="1"/>
          <p:nvPr/>
        </p:nvSpPr>
        <p:spPr>
          <a:xfrm>
            <a:off x="4719900" y="3724275"/>
            <a:ext cx="1381200" cy="66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017">
                <a:latin typeface="Inter"/>
                <a:ea typeface="Inter"/>
                <a:cs typeface="Inter"/>
                <a:sym typeface="Inter"/>
              </a:rPr>
              <a:t>Supports clinician review only.</a:t>
            </a:r>
            <a:endParaRPr b="0" sz="1017">
              <a:latin typeface="Inter"/>
              <a:ea typeface="Inter"/>
              <a:cs typeface="Inter"/>
              <a:sym typeface="Inter"/>
            </a:endParaRPr>
          </a:p>
        </p:txBody>
      </p:sp>
      <p:grpSp>
        <p:nvGrpSpPr>
          <p:cNvPr id="123" name="Google Shape;123;g3d1f72d7217_0_36"/>
          <p:cNvGrpSpPr/>
          <p:nvPr/>
        </p:nvGrpSpPr>
        <p:grpSpPr>
          <a:xfrm>
            <a:off x="7504700" y="3183350"/>
            <a:ext cx="1933500" cy="2552700"/>
            <a:chOff x="6572250" y="1619250"/>
            <a:chExt cx="1933500" cy="2552700"/>
          </a:xfrm>
        </p:grpSpPr>
        <p:pic>
          <p:nvPicPr>
            <p:cNvPr id="124" name="Google Shape;124;g3d1f72d7217_0_36"/>
            <p:cNvPicPr preferRelativeResize="0"/>
            <p:nvPr/>
          </p:nvPicPr>
          <p:blipFill rotWithShape="1">
            <a:blip r:embed="rId3">
              <a:alphaModFix/>
            </a:blip>
            <a:srcRect b="0" l="0" r="0" t="0"/>
            <a:stretch/>
          </p:blipFill>
          <p:spPr>
            <a:xfrm>
              <a:off x="6648450" y="1695450"/>
              <a:ext cx="1857300" cy="2476500"/>
            </a:xfrm>
            <a:prstGeom prst="rect">
              <a:avLst/>
            </a:prstGeom>
            <a:noFill/>
            <a:ln>
              <a:noFill/>
            </a:ln>
          </p:spPr>
        </p:pic>
        <p:sp>
          <p:nvSpPr>
            <p:cNvPr id="125" name="Google Shape;125;g3d1f72d7217_0_36"/>
            <p:cNvSpPr/>
            <p:nvPr/>
          </p:nvSpPr>
          <p:spPr>
            <a:xfrm>
              <a:off x="6572250" y="1619250"/>
              <a:ext cx="1857300" cy="2476500"/>
            </a:xfrm>
            <a:prstGeom prst="roundRect">
              <a:avLst>
                <a:gd fmla="val 12307" name="adj"/>
              </a:avLst>
            </a:prstGeom>
            <a:solidFill>
              <a:srgbClr val="D4E5F7"/>
            </a:solidFill>
            <a:ln cap="flat" cmpd="sng" w="9525">
              <a:solidFill>
                <a:srgbClr val="A9C0D3"/>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6" name="Google Shape;126;g3d1f72d7217_0_36"/>
            <p:cNvSpPr txBox="1"/>
            <p:nvPr/>
          </p:nvSpPr>
          <p:spPr>
            <a:xfrm>
              <a:off x="6810375" y="1857375"/>
              <a:ext cx="1381200" cy="571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sz="3600">
                  <a:latin typeface="Inter"/>
                  <a:ea typeface="Inter"/>
                  <a:cs typeface="Inter"/>
                  <a:sym typeface="Inter"/>
                </a:rPr>
                <a:t>📝</a:t>
              </a:r>
              <a:endParaRPr sz="3600">
                <a:latin typeface="Inter"/>
                <a:ea typeface="Inter"/>
                <a:cs typeface="Inter"/>
                <a:sym typeface="Inter"/>
              </a:endParaRPr>
            </a:p>
          </p:txBody>
        </p:sp>
        <p:sp>
          <p:nvSpPr>
            <p:cNvPr id="127" name="Google Shape;127;g3d1f72d7217_0_36"/>
            <p:cNvSpPr txBox="1"/>
            <p:nvPr/>
          </p:nvSpPr>
          <p:spPr>
            <a:xfrm>
              <a:off x="6810375" y="2524125"/>
              <a:ext cx="13812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480">
                  <a:latin typeface="Inter SemiBold"/>
                  <a:ea typeface="Inter SemiBold"/>
                  <a:cs typeface="Inter SemiBold"/>
                  <a:sym typeface="Inter SemiBold"/>
                </a:rPr>
                <a:t>Generates Actions</a:t>
              </a:r>
              <a:endParaRPr b="0" sz="1480">
                <a:latin typeface="Inter SemiBold"/>
                <a:ea typeface="Inter SemiBold"/>
                <a:cs typeface="Inter SemiBold"/>
                <a:sym typeface="Inter SemiBold"/>
              </a:endParaRPr>
            </a:p>
          </p:txBody>
        </p:sp>
        <p:sp>
          <p:nvSpPr>
            <p:cNvPr id="128" name="Google Shape;128;g3d1f72d7217_0_36"/>
            <p:cNvSpPr txBox="1"/>
            <p:nvPr/>
          </p:nvSpPr>
          <p:spPr>
            <a:xfrm>
              <a:off x="6810375" y="3190875"/>
              <a:ext cx="1381200" cy="66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017">
                  <a:latin typeface="Inter"/>
                  <a:ea typeface="Inter"/>
                  <a:cs typeface="Inter"/>
                  <a:sym typeface="Inter"/>
                </a:rPr>
                <a:t>Interoperable layer — never replaces EMR.</a:t>
              </a:r>
              <a:endParaRPr b="0" sz="1017">
                <a:latin typeface="Inter"/>
                <a:ea typeface="Inter"/>
                <a:cs typeface="Inter"/>
                <a:sym typeface="Inte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133" name="Shape 133"/>
        <p:cNvGrpSpPr/>
        <p:nvPr/>
      </p:nvGrpSpPr>
      <p:grpSpPr>
        <a:xfrm>
          <a:off x="0" y="0"/>
          <a:ext cx="0" cy="0"/>
          <a:chOff x="0" y="0"/>
          <a:chExt cx="0" cy="0"/>
        </a:xfrm>
      </p:grpSpPr>
      <p:pic>
        <p:nvPicPr>
          <p:cNvPr descr="/mnt/data/unzip_old/ppt/media/image-1-1.png" id="134" name="Google Shape;134;p5"/>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135" name="Google Shape;135;p5"/>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136" name="Google Shape;136;p5"/>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137" name="Google Shape;137;p5"/>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This is not a paperwork annoyance. It is a patient-risk and retention crisis.</a:t>
            </a:r>
            <a:endParaRPr b="0" i="0" sz="2400" u="none" cap="none" strike="noStrike">
              <a:solidFill>
                <a:schemeClr val="dk1"/>
              </a:solidFill>
              <a:latin typeface="Arial"/>
              <a:ea typeface="Arial"/>
              <a:cs typeface="Arial"/>
              <a:sym typeface="Arial"/>
            </a:endParaRPr>
          </a:p>
        </p:txBody>
      </p:sp>
      <p:sp>
        <p:nvSpPr>
          <p:cNvPr id="138" name="Google Shape;138;p5"/>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139" name="Google Shape;139;p5"/>
          <p:cNvSpPr/>
          <p:nvPr/>
        </p:nvSpPr>
        <p:spPr>
          <a:xfrm>
            <a:off x="0" y="5440680"/>
            <a:ext cx="12191695" cy="1417320"/>
          </a:xfrm>
          <a:prstGeom prst="rect">
            <a:avLst/>
          </a:prstGeom>
          <a:solidFill>
            <a:srgbClr val="B5162D"/>
          </a:solidFill>
          <a:ln cap="flat" cmpd="sng" w="12700">
            <a:solidFill>
              <a:srgbClr val="B5162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p:nvPr/>
        </p:nvSpPr>
        <p:spPr>
          <a:xfrm>
            <a:off x="868680" y="1737360"/>
            <a:ext cx="3794760" cy="3108960"/>
          </a:xfrm>
          <a:prstGeom prst="roundRect">
            <a:avLst>
              <a:gd fmla="val 2353" name="adj"/>
            </a:avLst>
          </a:prstGeom>
          <a:solidFill>
            <a:srgbClr val="0E1A2A"/>
          </a:solidFill>
          <a:ln cap="flat" cmpd="sng" w="12700">
            <a:solidFill>
              <a:srgbClr val="0E1A2A"/>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4800600" y="1737360"/>
            <a:ext cx="2926080" cy="3108960"/>
          </a:xfrm>
          <a:prstGeom prst="roundRect">
            <a:avLst>
              <a:gd fmla="val 2500" name="adj"/>
            </a:avLst>
          </a:prstGeom>
          <a:solidFill>
            <a:srgbClr val="F4F1EA"/>
          </a:solidFill>
          <a:ln cap="flat" cmpd="sng" w="12700">
            <a:solidFill>
              <a:srgbClr val="E2D9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7882128" y="1737360"/>
            <a:ext cx="3456432" cy="3108960"/>
          </a:xfrm>
          <a:prstGeom prst="roundRect">
            <a:avLst>
              <a:gd fmla="val 2353" name="adj"/>
            </a:avLst>
          </a:prstGeom>
          <a:solidFill>
            <a:srgbClr val="F4F1EA"/>
          </a:solidFill>
          <a:ln cap="flat" cmpd="sng" w="12700">
            <a:solidFill>
              <a:srgbClr val="E2D9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a:off x="1078992" y="1993392"/>
            <a:ext cx="237744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200"/>
              <a:buFont typeface="Arial"/>
              <a:buNone/>
            </a:pPr>
            <a:r>
              <a:rPr b="1" i="0" lang="en-US" sz="1200" u="none" cap="none" strike="noStrike">
                <a:solidFill>
                  <a:srgbClr val="F7F8FA"/>
                </a:solidFill>
                <a:latin typeface="Arial"/>
                <a:ea typeface="Arial"/>
                <a:cs typeface="Arial"/>
                <a:sym typeface="Arial"/>
              </a:rPr>
              <a:t>Human cost</a:t>
            </a:r>
            <a:endParaRPr b="0" i="0" sz="1200" u="none" cap="none" strike="noStrike">
              <a:solidFill>
                <a:schemeClr val="dk1"/>
              </a:solidFill>
              <a:latin typeface="Arial"/>
              <a:ea typeface="Arial"/>
              <a:cs typeface="Arial"/>
              <a:sym typeface="Arial"/>
            </a:endParaRPr>
          </a:p>
        </p:txBody>
      </p:sp>
      <p:sp>
        <p:nvSpPr>
          <p:cNvPr id="144" name="Google Shape;144;p5"/>
          <p:cNvSpPr/>
          <p:nvPr/>
        </p:nvSpPr>
        <p:spPr>
          <a:xfrm>
            <a:off x="1097280" y="2340864"/>
            <a:ext cx="1280160" cy="42062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800"/>
              <a:buFont typeface="Arial"/>
              <a:buNone/>
            </a:pPr>
            <a:r>
              <a:rPr b="1" i="0" lang="en-US" sz="2800" u="none" cap="none" strike="noStrike">
                <a:solidFill>
                  <a:srgbClr val="E3324D"/>
                </a:solidFill>
                <a:latin typeface="Arial"/>
                <a:ea typeface="Arial"/>
                <a:cs typeface="Arial"/>
                <a:sym typeface="Arial"/>
              </a:rPr>
              <a:t>12x</a:t>
            </a:r>
            <a:endParaRPr b="0" i="0" sz="2800" u="none" cap="none" strike="noStrike">
              <a:solidFill>
                <a:schemeClr val="dk1"/>
              </a:solidFill>
              <a:latin typeface="Arial"/>
              <a:ea typeface="Arial"/>
              <a:cs typeface="Arial"/>
              <a:sym typeface="Arial"/>
            </a:endParaRPr>
          </a:p>
        </p:txBody>
      </p:sp>
      <p:sp>
        <p:nvSpPr>
          <p:cNvPr id="145" name="Google Shape;145;p5"/>
          <p:cNvSpPr/>
          <p:nvPr/>
        </p:nvSpPr>
        <p:spPr>
          <a:xfrm>
            <a:off x="2011680" y="2267712"/>
            <a:ext cx="2240280" cy="1097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070"/>
              <a:buFont typeface="Arial"/>
              <a:buNone/>
            </a:pPr>
            <a:r>
              <a:rPr b="0" i="0" lang="en-US" sz="1070" u="none" cap="none" strike="noStrike">
                <a:solidFill>
                  <a:srgbClr val="F7F8FA"/>
                </a:solidFill>
                <a:latin typeface="Arial"/>
                <a:ea typeface="Arial"/>
                <a:cs typeface="Arial"/>
                <a:sym typeface="Arial"/>
              </a:rPr>
              <a:t>Patients with chronic conditions who went two years or more without a family doctor had twelve-fold higher odds of death, and nearly sixteen-fold higher odds of premature death, than similar patients with a doctor.</a:t>
            </a:r>
            <a:endParaRPr b="0" i="0" sz="1070" u="none" cap="none" strike="noStrike">
              <a:solidFill>
                <a:schemeClr val="dk1"/>
              </a:solidFill>
              <a:latin typeface="Arial"/>
              <a:ea typeface="Arial"/>
              <a:cs typeface="Arial"/>
              <a:sym typeface="Arial"/>
            </a:endParaRPr>
          </a:p>
        </p:txBody>
      </p:sp>
      <p:sp>
        <p:nvSpPr>
          <p:cNvPr id="146" name="Google Shape;146;p5"/>
          <p:cNvSpPr/>
          <p:nvPr/>
        </p:nvSpPr>
        <p:spPr>
          <a:xfrm>
            <a:off x="1078992" y="3547872"/>
            <a:ext cx="2377440" cy="1828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200"/>
              <a:buFont typeface="Arial"/>
              <a:buNone/>
            </a:pPr>
            <a:r>
              <a:rPr b="1" i="0" lang="en-US" sz="1200" u="none" cap="none" strike="noStrike">
                <a:solidFill>
                  <a:srgbClr val="F7F8FA"/>
                </a:solidFill>
                <a:latin typeface="Arial"/>
                <a:ea typeface="Arial"/>
                <a:cs typeface="Arial"/>
                <a:sym typeface="Arial"/>
              </a:rPr>
              <a:t>Retention cost</a:t>
            </a:r>
            <a:endParaRPr b="0" i="0" sz="1200" u="none" cap="none" strike="noStrike">
              <a:solidFill>
                <a:schemeClr val="dk1"/>
              </a:solidFill>
              <a:latin typeface="Arial"/>
              <a:ea typeface="Arial"/>
              <a:cs typeface="Arial"/>
              <a:sym typeface="Arial"/>
            </a:endParaRPr>
          </a:p>
        </p:txBody>
      </p:sp>
      <p:sp>
        <p:nvSpPr>
          <p:cNvPr id="147" name="Google Shape;147;p5"/>
          <p:cNvSpPr/>
          <p:nvPr/>
        </p:nvSpPr>
        <p:spPr>
          <a:xfrm>
            <a:off x="1097280" y="3877056"/>
            <a:ext cx="1280160" cy="42062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2800"/>
              <a:buFont typeface="Arial"/>
              <a:buNone/>
            </a:pPr>
            <a:r>
              <a:rPr b="1" i="0" lang="en-US" sz="2800" u="none" cap="none" strike="noStrike">
                <a:solidFill>
                  <a:srgbClr val="E3324D"/>
                </a:solidFill>
                <a:latin typeface="Arial"/>
                <a:ea typeface="Arial"/>
                <a:cs typeface="Arial"/>
                <a:sym typeface="Arial"/>
              </a:rPr>
              <a:t>52%</a:t>
            </a:r>
            <a:endParaRPr b="0" i="0" sz="2800" u="none" cap="none" strike="noStrike">
              <a:solidFill>
                <a:schemeClr val="dk1"/>
              </a:solidFill>
              <a:latin typeface="Arial"/>
              <a:ea typeface="Arial"/>
              <a:cs typeface="Arial"/>
              <a:sym typeface="Arial"/>
            </a:endParaRPr>
          </a:p>
        </p:txBody>
      </p:sp>
      <p:sp>
        <p:nvSpPr>
          <p:cNvPr id="148" name="Google Shape;148;p5"/>
          <p:cNvSpPr/>
          <p:nvPr/>
        </p:nvSpPr>
        <p:spPr>
          <a:xfrm>
            <a:off x="2011680" y="3803904"/>
            <a:ext cx="2240280" cy="914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050"/>
              <a:buFont typeface="Arial"/>
              <a:buNone/>
            </a:pPr>
            <a:r>
              <a:rPr b="0" i="0" lang="en-US" sz="1050" u="none" cap="none" strike="noStrike">
                <a:solidFill>
                  <a:srgbClr val="F7F8FA"/>
                </a:solidFill>
                <a:latin typeface="Arial"/>
                <a:ea typeface="Arial"/>
                <a:cs typeface="Arial"/>
                <a:sym typeface="Arial"/>
              </a:rPr>
              <a:t>of Ontario family doctors say they are considering retirement or plan to retire within five years. OCFP survey data cited by the Ontario Auditor General showed 65% planned to leave or change practice within five years.</a:t>
            </a:r>
            <a:endParaRPr b="0" i="0" sz="1050" u="none" cap="none" strike="noStrike">
              <a:solidFill>
                <a:schemeClr val="dk1"/>
              </a:solidFill>
              <a:latin typeface="Arial"/>
              <a:ea typeface="Arial"/>
              <a:cs typeface="Arial"/>
              <a:sym typeface="Arial"/>
            </a:endParaRPr>
          </a:p>
        </p:txBody>
      </p:sp>
      <p:sp>
        <p:nvSpPr>
          <p:cNvPr id="149" name="Google Shape;149;p5"/>
          <p:cNvSpPr/>
          <p:nvPr/>
        </p:nvSpPr>
        <p:spPr>
          <a:xfrm>
            <a:off x="5074920" y="1993392"/>
            <a:ext cx="210312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200"/>
              <a:buFont typeface="Arial"/>
              <a:buNone/>
            </a:pPr>
            <a:r>
              <a:rPr b="1" i="0" lang="en-US" sz="1200" u="none" cap="none" strike="noStrike">
                <a:solidFill>
                  <a:srgbClr val="20262D"/>
                </a:solidFill>
                <a:latin typeface="Arial"/>
                <a:ea typeface="Arial"/>
                <a:cs typeface="Arial"/>
                <a:sym typeface="Arial"/>
              </a:rPr>
              <a:t>What investors should hear</a:t>
            </a:r>
            <a:endParaRPr b="0" i="0" sz="1200" u="none" cap="none" strike="noStrike">
              <a:solidFill>
                <a:schemeClr val="dk1"/>
              </a:solidFill>
              <a:latin typeface="Arial"/>
              <a:ea typeface="Arial"/>
              <a:cs typeface="Arial"/>
              <a:sym typeface="Arial"/>
            </a:endParaRPr>
          </a:p>
        </p:txBody>
      </p:sp>
      <p:sp>
        <p:nvSpPr>
          <p:cNvPr id="150" name="Google Shape;150;p5"/>
          <p:cNvSpPr/>
          <p:nvPr/>
        </p:nvSpPr>
        <p:spPr>
          <a:xfrm>
            <a:off x="5074920" y="2322576"/>
            <a:ext cx="2331720" cy="1005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D5663"/>
              </a:buClr>
              <a:buSzPts val="1100"/>
              <a:buFont typeface="Arial"/>
              <a:buNone/>
            </a:pPr>
            <a:r>
              <a:rPr b="0" i="0" lang="en-US" sz="1100" u="none" cap="none" strike="noStrike">
                <a:solidFill>
                  <a:srgbClr val="4D5663"/>
                </a:solidFill>
                <a:latin typeface="Arial"/>
                <a:ea typeface="Arial"/>
                <a:cs typeface="Arial"/>
                <a:sym typeface="Arial"/>
              </a:rPr>
              <a:t>When administrative waste pushes doctors out, the replacement cycle takes years. Software can recover time much faster than the education pipeline can replace clinicians.</a:t>
            </a:r>
            <a:endParaRPr b="0" i="0" sz="1100" u="none" cap="none" strike="noStrike">
              <a:solidFill>
                <a:schemeClr val="dk1"/>
              </a:solidFill>
              <a:latin typeface="Arial"/>
              <a:ea typeface="Arial"/>
              <a:cs typeface="Arial"/>
              <a:sym typeface="Arial"/>
            </a:endParaRPr>
          </a:p>
        </p:txBody>
      </p:sp>
      <p:sp>
        <p:nvSpPr>
          <p:cNvPr id="151" name="Google Shape;151;p5"/>
          <p:cNvSpPr/>
          <p:nvPr/>
        </p:nvSpPr>
        <p:spPr>
          <a:xfrm>
            <a:off x="8165592" y="2322576"/>
            <a:ext cx="2697480" cy="914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D5663"/>
              </a:buClr>
              <a:buSzPts val="1100"/>
              <a:buFont typeface="Arial"/>
              <a:buNone/>
            </a:pPr>
            <a:r>
              <a:rPr b="0" i="0" lang="en-US" sz="1100" u="none" cap="none" strike="noStrike">
                <a:solidFill>
                  <a:srgbClr val="4D5663"/>
                </a:solidFill>
                <a:latin typeface="Arial"/>
                <a:ea typeface="Arial"/>
                <a:cs typeface="Arial"/>
                <a:sym typeface="Arial"/>
              </a:rPr>
              <a:t>The measurable harm is two-sided: patients lose attachment and outcomes worsen; clinicians lose sustainability and leave or reduce scope.</a:t>
            </a:r>
            <a:endParaRPr b="0" i="0" sz="1100" u="none" cap="none" strike="noStrike">
              <a:solidFill>
                <a:schemeClr val="dk1"/>
              </a:solidFill>
              <a:latin typeface="Arial"/>
              <a:ea typeface="Arial"/>
              <a:cs typeface="Arial"/>
              <a:sym typeface="Arial"/>
            </a:endParaRPr>
          </a:p>
        </p:txBody>
      </p:sp>
      <p:sp>
        <p:nvSpPr>
          <p:cNvPr id="152" name="Google Shape;152;p5"/>
          <p:cNvSpPr/>
          <p:nvPr/>
        </p:nvSpPr>
        <p:spPr>
          <a:xfrm>
            <a:off x="8165592" y="3520440"/>
            <a:ext cx="2697480" cy="685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200"/>
              <a:buFont typeface="Arial"/>
              <a:buNone/>
            </a:pPr>
            <a:r>
              <a:rPr b="1" i="0" lang="en-US" sz="1200" u="none" cap="none" strike="noStrike">
                <a:solidFill>
                  <a:srgbClr val="20262D"/>
                </a:solidFill>
                <a:latin typeface="Arial"/>
                <a:ea typeface="Arial"/>
                <a:cs typeface="Arial"/>
                <a:sym typeface="Arial"/>
              </a:rPr>
              <a:t>A credible solution is not nice-to-have workflow software. It is workforce stabilization infrastructure.</a:t>
            </a:r>
            <a:endParaRPr b="0" i="0" sz="1200" u="none" cap="none" strike="noStrike">
              <a:solidFill>
                <a:schemeClr val="dk1"/>
              </a:solidFill>
              <a:latin typeface="Arial"/>
              <a:ea typeface="Arial"/>
              <a:cs typeface="Arial"/>
              <a:sym typeface="Arial"/>
            </a:endParaRPr>
          </a:p>
        </p:txBody>
      </p:sp>
      <p:sp>
        <p:nvSpPr>
          <p:cNvPr id="153" name="Google Shape;153;p5"/>
          <p:cNvSpPr/>
          <p:nvPr/>
        </p:nvSpPr>
        <p:spPr>
          <a:xfrm>
            <a:off x="1051560" y="5897880"/>
            <a:ext cx="438912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100"/>
              <a:buFont typeface="Arial"/>
              <a:buNone/>
            </a:pPr>
            <a:r>
              <a:rPr b="1" i="0" lang="en-US" sz="1100" u="none" cap="none" strike="noStrike">
                <a:solidFill>
                  <a:srgbClr val="F7F8FA"/>
                </a:solidFill>
                <a:latin typeface="Arial"/>
                <a:ea typeface="Arial"/>
                <a:cs typeface="Arial"/>
                <a:sym typeface="Arial"/>
              </a:rPr>
              <a:t>This is why the deck leads with burden, not features.</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EE9"/>
        </a:solidFill>
      </p:bgPr>
    </p:bg>
    <p:spTree>
      <p:nvGrpSpPr>
        <p:cNvPr id="158" name="Shape 158"/>
        <p:cNvGrpSpPr/>
        <p:nvPr/>
      </p:nvGrpSpPr>
      <p:grpSpPr>
        <a:xfrm>
          <a:off x="0" y="0"/>
          <a:ext cx="0" cy="0"/>
          <a:chOff x="0" y="0"/>
          <a:chExt cx="0" cy="0"/>
        </a:xfrm>
      </p:grpSpPr>
      <p:pic>
        <p:nvPicPr>
          <p:cNvPr descr="/mnt/data/unzip_old/ppt/media/image-2-1.png" id="159" name="Google Shape;159;p6"/>
          <p:cNvPicPr preferRelativeResize="0"/>
          <p:nvPr/>
        </p:nvPicPr>
        <p:blipFill rotWithShape="1">
          <a:blip r:embed="rId3">
            <a:alphaModFix amt="85000"/>
          </a:blip>
          <a:srcRect b="0" l="0" r="0" t="0"/>
          <a:stretch/>
        </p:blipFill>
        <p:spPr>
          <a:xfrm>
            <a:off x="0" y="5760720"/>
            <a:ext cx="12191695" cy="1097280"/>
          </a:xfrm>
          <a:prstGeom prst="rect">
            <a:avLst/>
          </a:prstGeom>
          <a:noFill/>
          <a:ln>
            <a:noFill/>
          </a:ln>
        </p:spPr>
      </p:pic>
      <p:cxnSp>
        <p:nvCxnSpPr>
          <p:cNvPr id="160" name="Google Shape;160;p6"/>
          <p:cNvCxnSpPr/>
          <p:nvPr/>
        </p:nvCxnSpPr>
        <p:spPr>
          <a:xfrm>
            <a:off x="731520" y="1078992"/>
            <a:ext cx="2377440" cy="0"/>
          </a:xfrm>
          <a:prstGeom prst="straightConnector1">
            <a:avLst/>
          </a:prstGeom>
          <a:noFill/>
          <a:ln cap="flat" cmpd="sng" w="12700">
            <a:solidFill>
              <a:srgbClr val="E3324D"/>
            </a:solidFill>
            <a:prstDash val="solid"/>
            <a:round/>
            <a:headEnd len="sm" w="sm" type="none"/>
            <a:tailEnd len="sm" w="sm" type="none"/>
          </a:ln>
        </p:spPr>
      </p:cxnSp>
      <p:sp>
        <p:nvSpPr>
          <p:cNvPr id="161" name="Google Shape;161;p6"/>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2400"/>
              <a:buFont typeface="Play"/>
              <a:buNone/>
            </a:pPr>
            <a:r>
              <a:rPr b="1" i="0" lang="en-US" sz="2400" u="none" cap="none" strike="noStrike">
                <a:solidFill>
                  <a:srgbClr val="20262D"/>
                </a:solidFill>
                <a:latin typeface="Play"/>
                <a:ea typeface="Play"/>
                <a:cs typeface="Play"/>
                <a:sym typeface="Play"/>
              </a:rPr>
              <a:t>AI scribes helped expose the pain. They did not solve the workflow.</a:t>
            </a:r>
            <a:endParaRPr b="0" i="0" sz="2400" u="none" cap="none" strike="noStrike">
              <a:solidFill>
                <a:schemeClr val="dk1"/>
              </a:solidFill>
              <a:latin typeface="Arial"/>
              <a:ea typeface="Arial"/>
              <a:cs typeface="Arial"/>
              <a:sym typeface="Arial"/>
            </a:endParaRPr>
          </a:p>
        </p:txBody>
      </p:sp>
      <p:sp>
        <p:nvSpPr>
          <p:cNvPr id="162" name="Google Shape;162;p6"/>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6270"/>
              </a:buClr>
              <a:buSzPts val="1000"/>
              <a:buFont typeface="Arial"/>
              <a:buNone/>
            </a:pPr>
            <a:r>
              <a:rPr b="0" i="0" lang="en-US" sz="1000" u="none" cap="none" strike="noStrike">
                <a:solidFill>
                  <a:srgbClr val="596270"/>
                </a:solidFill>
                <a:latin typeface="Arial"/>
                <a:ea typeface="Arial"/>
                <a:cs typeface="Arial"/>
                <a:sym typeface="Arial"/>
              </a:rPr>
              <a:t>The market is validating documentation relief, but physicians remain accountable for quality, safety, privacy and the unfinished work after the note.</a:t>
            </a:r>
            <a:endParaRPr b="0" i="0" sz="1000" u="none" cap="none" strike="noStrike">
              <a:solidFill>
                <a:schemeClr val="dk1"/>
              </a:solidFill>
              <a:latin typeface="Arial"/>
              <a:ea typeface="Arial"/>
              <a:cs typeface="Arial"/>
              <a:sym typeface="Arial"/>
            </a:endParaRPr>
          </a:p>
        </p:txBody>
      </p:sp>
      <p:sp>
        <p:nvSpPr>
          <p:cNvPr id="163" name="Google Shape;163;p6"/>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164" name="Google Shape;164;p6"/>
          <p:cNvSpPr/>
          <p:nvPr/>
        </p:nvSpPr>
        <p:spPr>
          <a:xfrm>
            <a:off x="822960" y="1783080"/>
            <a:ext cx="3474720" cy="4343400"/>
          </a:xfrm>
          <a:prstGeom prst="roundRect">
            <a:avLst>
              <a:gd fmla="val 2105"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a:off x="4370832" y="1783080"/>
            <a:ext cx="3474720" cy="4343400"/>
          </a:xfrm>
          <a:prstGeom prst="roundRect">
            <a:avLst>
              <a:gd fmla="val 2105" name="adj"/>
            </a:avLst>
          </a:prstGeom>
          <a:solidFill>
            <a:srgbClr val="0D1A2A"/>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a:off x="7918704" y="1783080"/>
            <a:ext cx="3447288" cy="4343400"/>
          </a:xfrm>
          <a:prstGeom prst="roundRect">
            <a:avLst>
              <a:gd fmla="val 2122" name="adj"/>
            </a:avLst>
          </a:prstGeom>
          <a:solidFill>
            <a:srgbClr val="FBF8F3"/>
          </a:solidFill>
          <a:ln cap="flat" cmpd="sng" w="12700">
            <a:solidFill>
              <a:srgbClr val="DDD5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1078992" y="2011680"/>
            <a:ext cx="283464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200"/>
              <a:buFont typeface="Arial"/>
              <a:buNone/>
            </a:pPr>
            <a:r>
              <a:rPr b="1" i="0" lang="en-US" sz="1200" u="none" cap="none" strike="noStrike">
                <a:solidFill>
                  <a:srgbClr val="20262D"/>
                </a:solidFill>
                <a:latin typeface="Arial"/>
                <a:ea typeface="Arial"/>
                <a:cs typeface="Arial"/>
                <a:sym typeface="Arial"/>
              </a:rPr>
              <a:t>What the category proved</a:t>
            </a:r>
            <a:endParaRPr b="0" i="0" sz="1200" u="none" cap="none" strike="noStrike">
              <a:solidFill>
                <a:schemeClr val="dk1"/>
              </a:solidFill>
              <a:latin typeface="Arial"/>
              <a:ea typeface="Arial"/>
              <a:cs typeface="Arial"/>
              <a:sym typeface="Arial"/>
            </a:endParaRPr>
          </a:p>
        </p:txBody>
      </p:sp>
      <p:sp>
        <p:nvSpPr>
          <p:cNvPr id="168" name="Google Shape;168;p6"/>
          <p:cNvSpPr/>
          <p:nvPr/>
        </p:nvSpPr>
        <p:spPr>
          <a:xfrm>
            <a:off x="1078992" y="2359152"/>
            <a:ext cx="2834640" cy="228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E5662"/>
              </a:buClr>
              <a:buSzPts val="1100"/>
              <a:buFont typeface="Arial"/>
              <a:buNone/>
            </a:pPr>
            <a:r>
              <a:rPr b="0" i="0" lang="en-US" sz="1100" u="none" cap="none" strike="noStrike">
                <a:solidFill>
                  <a:srgbClr val="4E5662"/>
                </a:solidFill>
                <a:latin typeface="Arial"/>
                <a:ea typeface="Arial"/>
                <a:cs typeface="Arial"/>
                <a:sym typeface="Arial"/>
              </a:rPr>
              <a:t>Ambient tools can reduce some documentation time and improve presence in the room.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4E5662"/>
              </a:buClr>
              <a:buSzPts val="1100"/>
              <a:buFont typeface="Arial"/>
              <a:buNone/>
            </a:pPr>
            <a:r>
              <a:rPr b="0" i="0" lang="en-US" sz="1100" u="none" cap="none" strike="noStrike">
                <a:solidFill>
                  <a:srgbClr val="4E5662"/>
                </a:solidFill>
                <a:latin typeface="Arial"/>
                <a:ea typeface="Arial"/>
                <a:cs typeface="Arial"/>
                <a:sym typeface="Arial"/>
              </a:rPr>
              <a:t>Canada Health Infoway has already moved the category from experiment to policy-backed adoption.</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4E5662"/>
              </a:buClr>
              <a:buSzPts val="1100"/>
              <a:buFont typeface="Arial"/>
              <a:buNone/>
            </a:pPr>
            <a:r>
              <a:rPr b="0" i="0" lang="en-US" sz="1100" u="none" cap="none" strike="noStrike">
                <a:solidFill>
                  <a:srgbClr val="4E5662"/>
                </a:solidFill>
                <a:latin typeface="Arial"/>
                <a:ea typeface="Arial"/>
                <a:cs typeface="Arial"/>
                <a:sym typeface="Arial"/>
              </a:rPr>
              <a:t>Doctors are clearly willing to try AI when privacy and workflow guardrails exist.</a:t>
            </a:r>
            <a:endParaRPr b="0" i="0" sz="1100" u="none" cap="none" strike="noStrike">
              <a:solidFill>
                <a:schemeClr val="dk1"/>
              </a:solidFill>
              <a:latin typeface="Arial"/>
              <a:ea typeface="Arial"/>
              <a:cs typeface="Arial"/>
              <a:sym typeface="Arial"/>
            </a:endParaRPr>
          </a:p>
        </p:txBody>
      </p:sp>
      <p:sp>
        <p:nvSpPr>
          <p:cNvPr id="169" name="Google Shape;169;p6"/>
          <p:cNvSpPr/>
          <p:nvPr/>
        </p:nvSpPr>
        <p:spPr>
          <a:xfrm>
            <a:off x="1078992" y="5102352"/>
            <a:ext cx="2834640" cy="25603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1200"/>
              <a:buFont typeface="Arial"/>
              <a:buNone/>
            </a:pPr>
            <a:r>
              <a:rPr b="1" i="0" lang="en-US" sz="1200" u="none" cap="none" strike="noStrike">
                <a:solidFill>
                  <a:srgbClr val="E3324D"/>
                </a:solidFill>
                <a:latin typeface="Arial"/>
                <a:ea typeface="Arial"/>
                <a:cs typeface="Arial"/>
                <a:sym typeface="Arial"/>
              </a:rPr>
              <a:t>But that is category validation, not workflow completion.</a:t>
            </a:r>
            <a:endParaRPr b="0" i="0" sz="1200" u="none" cap="none" strike="noStrike">
              <a:solidFill>
                <a:schemeClr val="dk1"/>
              </a:solidFill>
              <a:latin typeface="Arial"/>
              <a:ea typeface="Arial"/>
              <a:cs typeface="Arial"/>
              <a:sym typeface="Arial"/>
            </a:endParaRPr>
          </a:p>
        </p:txBody>
      </p:sp>
      <p:sp>
        <p:nvSpPr>
          <p:cNvPr id="170" name="Google Shape;170;p6"/>
          <p:cNvSpPr/>
          <p:nvPr/>
        </p:nvSpPr>
        <p:spPr>
          <a:xfrm>
            <a:off x="4617720" y="2011680"/>
            <a:ext cx="283464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200"/>
              <a:buFont typeface="Arial"/>
              <a:buNone/>
            </a:pPr>
            <a:r>
              <a:rPr b="1" i="0" lang="en-US" sz="1200" u="none" cap="none" strike="noStrike">
                <a:solidFill>
                  <a:srgbClr val="F7F8FA"/>
                </a:solidFill>
                <a:latin typeface="Arial"/>
                <a:ea typeface="Arial"/>
                <a:cs typeface="Arial"/>
                <a:sym typeface="Arial"/>
              </a:rPr>
              <a:t>Why scribes plateau</a:t>
            </a:r>
            <a:endParaRPr b="0" i="0" sz="1200" u="none" cap="none" strike="noStrike">
              <a:solidFill>
                <a:schemeClr val="dk1"/>
              </a:solidFill>
              <a:latin typeface="Arial"/>
              <a:ea typeface="Arial"/>
              <a:cs typeface="Arial"/>
              <a:sym typeface="Arial"/>
            </a:endParaRPr>
          </a:p>
        </p:txBody>
      </p:sp>
      <p:sp>
        <p:nvSpPr>
          <p:cNvPr id="171" name="Google Shape;171;p6"/>
          <p:cNvSpPr/>
          <p:nvPr/>
        </p:nvSpPr>
        <p:spPr>
          <a:xfrm>
            <a:off x="4617720" y="2359152"/>
            <a:ext cx="2834640" cy="23774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100"/>
              <a:buFont typeface="Arial"/>
              <a:buNone/>
            </a:pPr>
            <a:r>
              <a:rPr b="0" i="0" lang="en-US" sz="1100" u="none" cap="none" strike="noStrike">
                <a:solidFill>
                  <a:srgbClr val="C7D0DA"/>
                </a:solidFill>
                <a:latin typeface="Arial"/>
                <a:ea typeface="Arial"/>
                <a:cs typeface="Arial"/>
                <a:sym typeface="Arial"/>
              </a:rPr>
              <a:t>They draft the note, but referrals, forms, requisitions and billing still spill into after-visit cleanup.</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C7D0DA"/>
              </a:buClr>
              <a:buSzPts val="1100"/>
              <a:buFont typeface="Arial"/>
              <a:buNone/>
            </a:pPr>
            <a:r>
              <a:rPr b="0" i="0" lang="en-US" sz="1100" u="none" cap="none" strike="noStrike">
                <a:solidFill>
                  <a:srgbClr val="C7D0DA"/>
                </a:solidFill>
                <a:latin typeface="Arial"/>
                <a:ea typeface="Arial"/>
                <a:cs typeface="Arial"/>
                <a:sym typeface="Arial"/>
              </a:rPr>
              <a:t>Physicians must still review for hallucinations, omissions, bias, style drift and privacy compliance.</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C7D0DA"/>
              </a:buClr>
              <a:buSzPts val="1100"/>
              <a:buFont typeface="Arial"/>
              <a:buNone/>
            </a:pPr>
            <a:r>
              <a:rPr b="0" i="0" lang="en-US" sz="1100" u="none" cap="none" strike="noStrike">
                <a:solidFill>
                  <a:srgbClr val="C7D0DA"/>
                </a:solidFill>
                <a:latin typeface="Arial"/>
                <a:ea typeface="Arial"/>
                <a:cs typeface="Arial"/>
                <a:sym typeface="Arial"/>
              </a:rPr>
              <a:t>Qualitative research found note length and editing burden remain key barriers.</a:t>
            </a:r>
            <a:endParaRPr b="0" i="0" sz="1100" u="none" cap="none" strike="noStrike">
              <a:solidFill>
                <a:schemeClr val="dk1"/>
              </a:solidFill>
              <a:latin typeface="Arial"/>
              <a:ea typeface="Arial"/>
              <a:cs typeface="Arial"/>
              <a:sym typeface="Arial"/>
            </a:endParaRPr>
          </a:p>
        </p:txBody>
      </p:sp>
      <p:sp>
        <p:nvSpPr>
          <p:cNvPr id="172" name="Google Shape;172;p6"/>
          <p:cNvSpPr/>
          <p:nvPr/>
        </p:nvSpPr>
        <p:spPr>
          <a:xfrm>
            <a:off x="4617720" y="5102352"/>
            <a:ext cx="2834640" cy="25603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1200"/>
              <a:buFont typeface="Arial"/>
              <a:buNone/>
            </a:pPr>
            <a:r>
              <a:rPr b="1" i="0" lang="en-US" sz="1200" u="none" cap="none" strike="noStrike">
                <a:solidFill>
                  <a:srgbClr val="E3324D"/>
                </a:solidFill>
                <a:latin typeface="Arial"/>
                <a:ea typeface="Arial"/>
                <a:cs typeface="Arial"/>
                <a:sym typeface="Arial"/>
              </a:rPr>
              <a:t>Clever autocomplete is not a closed workflow.</a:t>
            </a:r>
            <a:endParaRPr b="0" i="0" sz="1200" u="none" cap="none" strike="noStrike">
              <a:solidFill>
                <a:schemeClr val="dk1"/>
              </a:solidFill>
              <a:latin typeface="Arial"/>
              <a:ea typeface="Arial"/>
              <a:cs typeface="Arial"/>
              <a:sym typeface="Arial"/>
            </a:endParaRPr>
          </a:p>
        </p:txBody>
      </p:sp>
      <p:sp>
        <p:nvSpPr>
          <p:cNvPr id="173" name="Google Shape;173;p6"/>
          <p:cNvSpPr/>
          <p:nvPr/>
        </p:nvSpPr>
        <p:spPr>
          <a:xfrm>
            <a:off x="8183880" y="2011680"/>
            <a:ext cx="283464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1200"/>
              <a:buFont typeface="Arial"/>
              <a:buNone/>
            </a:pPr>
            <a:r>
              <a:rPr b="1" i="0" lang="en-US" sz="1200" u="none" cap="none" strike="noStrike">
                <a:solidFill>
                  <a:srgbClr val="20262D"/>
                </a:solidFill>
                <a:latin typeface="Arial"/>
                <a:ea typeface="Arial"/>
                <a:cs typeface="Arial"/>
                <a:sym typeface="Arial"/>
              </a:rPr>
              <a:t>What regulators and insurers still force</a:t>
            </a:r>
            <a:endParaRPr b="0" i="0" sz="1200" u="none" cap="none" strike="noStrike">
              <a:solidFill>
                <a:schemeClr val="dk1"/>
              </a:solidFill>
              <a:latin typeface="Arial"/>
              <a:ea typeface="Arial"/>
              <a:cs typeface="Arial"/>
              <a:sym typeface="Arial"/>
            </a:endParaRPr>
          </a:p>
        </p:txBody>
      </p:sp>
      <p:sp>
        <p:nvSpPr>
          <p:cNvPr id="174" name="Google Shape;174;p6"/>
          <p:cNvSpPr/>
          <p:nvPr/>
        </p:nvSpPr>
        <p:spPr>
          <a:xfrm>
            <a:off x="8183880" y="2359152"/>
            <a:ext cx="2788920" cy="21945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E5662"/>
              </a:buClr>
              <a:buSzPts val="1100"/>
              <a:buFont typeface="Arial"/>
              <a:buNone/>
            </a:pPr>
            <a:r>
              <a:rPr b="0" i="0" lang="en-US" sz="1100" u="none" cap="none" strike="noStrike">
                <a:solidFill>
                  <a:srgbClr val="4E5662"/>
                </a:solidFill>
                <a:latin typeface="Arial"/>
                <a:ea typeface="Arial"/>
                <a:cs typeface="Arial"/>
                <a:sym typeface="Arial"/>
              </a:rPr>
              <a:t>Physicians remain accountable for the accuracy of chart entries.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4E5662"/>
              </a:buClr>
              <a:buSzPts val="1100"/>
              <a:buFont typeface="Arial"/>
              <a:buNone/>
            </a:pPr>
            <a:r>
              <a:rPr b="0" i="0" lang="en-US" sz="1100" u="none" cap="none" strike="noStrike">
                <a:solidFill>
                  <a:srgbClr val="4E5662"/>
                </a:solidFill>
                <a:latin typeface="Arial"/>
                <a:ea typeface="Arial"/>
                <a:cs typeface="Arial"/>
                <a:sym typeface="Arial"/>
              </a:rPr>
              <a:t>Patient consent, privacy assessment and vendor oversight still sit with the custodian or clinic.</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4E5662"/>
              </a:buClr>
              <a:buSzPts val="1100"/>
              <a:buFont typeface="Arial"/>
              <a:buNone/>
            </a:pPr>
            <a:r>
              <a:rPr b="0" i="0" lang="en-US" sz="1100" u="none" cap="none" strike="noStrike">
                <a:solidFill>
                  <a:srgbClr val="4E5662"/>
                </a:solidFill>
                <a:latin typeface="Arial"/>
                <a:ea typeface="Arial"/>
                <a:cs typeface="Arial"/>
                <a:sym typeface="Arial"/>
              </a:rPr>
              <a:t>High-stakes decisions still require deterministic rules and human sign-off.</a:t>
            </a:r>
            <a:endParaRPr b="0" i="0" sz="1100" u="none" cap="none" strike="noStrike">
              <a:solidFill>
                <a:schemeClr val="dk1"/>
              </a:solidFill>
              <a:latin typeface="Arial"/>
              <a:ea typeface="Arial"/>
              <a:cs typeface="Arial"/>
              <a:sym typeface="Arial"/>
            </a:endParaRPr>
          </a:p>
        </p:txBody>
      </p:sp>
      <p:sp>
        <p:nvSpPr>
          <p:cNvPr id="175" name="Google Shape;175;p6"/>
          <p:cNvSpPr/>
          <p:nvPr/>
        </p:nvSpPr>
        <p:spPr>
          <a:xfrm>
            <a:off x="868680" y="5833872"/>
            <a:ext cx="1042416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3324D"/>
              </a:buClr>
              <a:buSzPts val="1100"/>
              <a:buFont typeface="Arial"/>
              <a:buNone/>
            </a:pPr>
            <a:r>
              <a:rPr b="0" i="1" lang="en-US" sz="1100" u="none" cap="none" strike="noStrike">
                <a:solidFill>
                  <a:srgbClr val="E3324D"/>
                </a:solidFill>
                <a:latin typeface="Arial"/>
                <a:ea typeface="Arial"/>
                <a:cs typeface="Arial"/>
                <a:sym typeface="Arial"/>
              </a:rPr>
              <a:t>Our category pivot is not a trend. It is a necessity.</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11C"/>
        </a:solidFill>
      </p:bgPr>
    </p:bg>
    <p:spTree>
      <p:nvGrpSpPr>
        <p:cNvPr id="180" name="Shape 180"/>
        <p:cNvGrpSpPr/>
        <p:nvPr/>
      </p:nvGrpSpPr>
      <p:grpSpPr>
        <a:xfrm>
          <a:off x="0" y="0"/>
          <a:ext cx="0" cy="0"/>
          <a:chOff x="0" y="0"/>
          <a:chExt cx="0" cy="0"/>
        </a:xfrm>
      </p:grpSpPr>
      <p:pic>
        <p:nvPicPr>
          <p:cNvPr descr="/mnt/data/unzip_old/ppt/media/image-1-1.png" id="181" name="Google Shape;181;p7"/>
          <p:cNvPicPr preferRelativeResize="0"/>
          <p:nvPr/>
        </p:nvPicPr>
        <p:blipFill rotWithShape="1">
          <a:blip r:embed="rId3">
            <a:alphaModFix amt="84000"/>
          </a:blip>
          <a:srcRect b="0" l="0" r="0" t="0"/>
          <a:stretch/>
        </p:blipFill>
        <p:spPr>
          <a:xfrm>
            <a:off x="0" y="5486400"/>
            <a:ext cx="12191695" cy="1371600"/>
          </a:xfrm>
          <a:prstGeom prst="rect">
            <a:avLst/>
          </a:prstGeom>
          <a:noFill/>
          <a:ln>
            <a:noFill/>
          </a:ln>
        </p:spPr>
      </p:pic>
      <p:pic>
        <p:nvPicPr>
          <p:cNvPr descr="/mnt/data/unzip_old/ppt/media/image-9-1.png" id="182" name="Google Shape;182;p7"/>
          <p:cNvPicPr preferRelativeResize="0"/>
          <p:nvPr/>
        </p:nvPicPr>
        <p:blipFill rotWithShape="1">
          <a:blip r:embed="rId4">
            <a:alphaModFix amt="62000"/>
          </a:blip>
          <a:srcRect b="0" l="0" r="0" t="0"/>
          <a:stretch/>
        </p:blipFill>
        <p:spPr>
          <a:xfrm>
            <a:off x="0" y="5486400"/>
            <a:ext cx="12191695" cy="1371600"/>
          </a:xfrm>
          <a:prstGeom prst="rect">
            <a:avLst/>
          </a:prstGeom>
          <a:noFill/>
          <a:ln>
            <a:noFill/>
          </a:ln>
        </p:spPr>
      </p:pic>
      <p:cxnSp>
        <p:nvCxnSpPr>
          <p:cNvPr id="183" name="Google Shape;183;p7"/>
          <p:cNvCxnSpPr/>
          <p:nvPr/>
        </p:nvCxnSpPr>
        <p:spPr>
          <a:xfrm>
            <a:off x="713232" y="1069848"/>
            <a:ext cx="2560320" cy="0"/>
          </a:xfrm>
          <a:prstGeom prst="straightConnector1">
            <a:avLst/>
          </a:prstGeom>
          <a:noFill/>
          <a:ln cap="flat" cmpd="sng" w="12700">
            <a:solidFill>
              <a:srgbClr val="E3324D"/>
            </a:solidFill>
            <a:prstDash val="solid"/>
            <a:round/>
            <a:headEnd len="sm" w="sm" type="none"/>
            <a:tailEnd len="sm" w="sm" type="none"/>
          </a:ln>
        </p:spPr>
      </p:cxnSp>
      <p:sp>
        <p:nvSpPr>
          <p:cNvPr id="184" name="Google Shape;184;p7"/>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2400"/>
              <a:buFont typeface="Play"/>
              <a:buNone/>
            </a:pPr>
            <a:r>
              <a:rPr b="1" i="0" lang="en-US" sz="2400" u="none" cap="none" strike="noStrike">
                <a:solidFill>
                  <a:srgbClr val="F7F8FA"/>
                </a:solidFill>
                <a:latin typeface="Play"/>
                <a:ea typeface="Play"/>
                <a:cs typeface="Play"/>
                <a:sym typeface="Play"/>
              </a:rPr>
              <a:t>The crowded market is still the wrong category.</a:t>
            </a:r>
            <a:endParaRPr b="0" i="0" sz="2400" u="none" cap="none" strike="noStrike">
              <a:solidFill>
                <a:schemeClr val="dk1"/>
              </a:solidFill>
              <a:latin typeface="Arial"/>
              <a:ea typeface="Arial"/>
              <a:cs typeface="Arial"/>
              <a:sym typeface="Arial"/>
            </a:endParaRPr>
          </a:p>
        </p:txBody>
      </p:sp>
      <p:sp>
        <p:nvSpPr>
          <p:cNvPr id="185" name="Google Shape;185;p7"/>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000"/>
              <a:buFont typeface="Arial"/>
              <a:buNone/>
            </a:pPr>
            <a:r>
              <a:rPr b="0" i="0" lang="en-US" sz="1000" u="none" cap="none" strike="noStrike">
                <a:solidFill>
                  <a:srgbClr val="C7D0DA"/>
                </a:solidFill>
                <a:latin typeface="Arial"/>
                <a:ea typeface="Arial"/>
                <a:cs typeface="Arial"/>
                <a:sym typeface="Arial"/>
              </a:rPr>
              <a:t>The best public Canadian offerings are still positioned around documentation, billing help, or privacy-ready scribing, not full clinical execution.</a:t>
            </a:r>
            <a:endParaRPr b="0" i="0" sz="1000" u="none" cap="none" strike="noStrike">
              <a:solidFill>
                <a:schemeClr val="dk1"/>
              </a:solidFill>
              <a:latin typeface="Arial"/>
              <a:ea typeface="Arial"/>
              <a:cs typeface="Arial"/>
              <a:sym typeface="Arial"/>
            </a:endParaRPr>
          </a:p>
        </p:txBody>
      </p:sp>
      <p:sp>
        <p:nvSpPr>
          <p:cNvPr id="186" name="Google Shape;186;p7"/>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7F8FA"/>
              </a:buClr>
              <a:buSzPts val="1000"/>
              <a:buFont typeface="Arial"/>
              <a:buNone/>
            </a:pPr>
            <a:r>
              <a:rPr b="1" i="0" lang="en-US" sz="1000" u="none" cap="none" strike="noStrike">
                <a:solidFill>
                  <a:srgbClr val="F7F8FA"/>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graphicFrame>
        <p:nvGraphicFramePr>
          <p:cNvPr id="187" name="Google Shape;187;p7"/>
          <p:cNvGraphicFramePr/>
          <p:nvPr/>
        </p:nvGraphicFramePr>
        <p:xfrm>
          <a:off x="713232" y="1737360"/>
          <a:ext cx="3000000" cy="3000000"/>
        </p:xfrm>
        <a:graphic>
          <a:graphicData uri="http://schemas.openxmlformats.org/drawingml/2006/table">
            <a:tbl>
              <a:tblPr>
                <a:noFill/>
                <a:tableStyleId>{B907BA22-E9B4-4BCC-950C-12BDB257B07E}</a:tableStyleId>
              </a:tblPr>
              <a:tblGrid>
                <a:gridCol w="1280150"/>
                <a:gridCol w="2148850"/>
                <a:gridCol w="2148850"/>
                <a:gridCol w="1874525"/>
                <a:gridCol w="1508750"/>
              </a:tblGrid>
              <a:tr h="438900">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Category</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What market leaders publicly claim</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What still remains manual</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Where Align wins</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Competitive meaning</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r>
              <a:tr h="640075">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Canadian AI scribes</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Privacy, Canadian hosting, EMR integration, note drafting, some billing support</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Referrals, DTC, CPP-D, insurer forms, requisitions, routing, audit-ready task completion</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Turns draft a note into finish the encounter outputs</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Market validation, not category ownership</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r>
              <a:tr h="640075">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Enterprise ambient tools</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Capture, summaries, physician presence, selective enterprise integrations</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Province-specific billing logic, forms, downstream public-system admin, fax and task queue completion</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Province-aware execution layer beside any EMR</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Strong adjacent threat, but still incomplete</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r>
              <a:tr h="640075">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Generic LLM copilots</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Text generation and retrieval</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Reliable structured workflows, regulated decisions, custodial accountability</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Deterministic rules engine plus audit trail</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c>
                  <a:txBody>
                    <a:bodyPr/>
                    <a:lstStyle/>
                    <a:p>
                      <a:pPr indent="0" lvl="0" marL="0" marR="0" rtl="0" algn="l">
                        <a:lnSpc>
                          <a:spcPct val="100000"/>
                        </a:lnSpc>
                        <a:spcBef>
                          <a:spcPts val="0"/>
                        </a:spcBef>
                        <a:spcAft>
                          <a:spcPts val="0"/>
                        </a:spcAft>
                        <a:buClr>
                          <a:srgbClr val="20262D"/>
                        </a:buClr>
                        <a:buSzPts val="1100"/>
                        <a:buFont typeface="Arial"/>
                        <a:buNone/>
                      </a:pPr>
                      <a:r>
                        <a:rPr lang="en-US" sz="1100" u="none" cap="none" strike="noStrike">
                          <a:solidFill>
                            <a:srgbClr val="20262D"/>
                          </a:solidFill>
                          <a:latin typeface="Arial"/>
                          <a:ea typeface="Arial"/>
                          <a:cs typeface="Arial"/>
                          <a:sym typeface="Arial"/>
                        </a:rPr>
                        <a:t>Not credible alone in Canadian care settings</a:t>
                      </a:r>
                      <a:endParaRPr sz="1100" u="none" cap="none" strike="noStrike">
                        <a:latin typeface="Arial"/>
                        <a:ea typeface="Arial"/>
                        <a:cs typeface="Arial"/>
                        <a:sym typeface="Arial"/>
                      </a:endParaRPr>
                    </a:p>
                  </a:txBody>
                  <a:tcPr marT="82300" marB="82300" marR="82300" marL="82300">
                    <a:lnL cap="flat" cmpd="sng" w="9525">
                      <a:solidFill>
                        <a:srgbClr val="CFC7BA"/>
                      </a:solidFill>
                      <a:prstDash val="solid"/>
                      <a:round/>
                      <a:headEnd len="sm" w="sm" type="none"/>
                      <a:tailEnd len="sm" w="sm" type="none"/>
                    </a:lnL>
                    <a:lnR cap="flat" cmpd="sng" w="9525">
                      <a:solidFill>
                        <a:srgbClr val="CFC7BA"/>
                      </a:solidFill>
                      <a:prstDash val="solid"/>
                      <a:round/>
                      <a:headEnd len="sm" w="sm" type="none"/>
                      <a:tailEnd len="sm" w="sm" type="none"/>
                    </a:lnR>
                    <a:lnT cap="flat" cmpd="sng" w="9525">
                      <a:solidFill>
                        <a:srgbClr val="CFC7BA"/>
                      </a:solidFill>
                      <a:prstDash val="solid"/>
                      <a:round/>
                      <a:headEnd len="sm" w="sm" type="none"/>
                      <a:tailEnd len="sm" w="sm" type="none"/>
                    </a:lnT>
                    <a:lnB cap="flat" cmpd="sng" w="9525">
                      <a:solidFill>
                        <a:srgbClr val="CFC7BA"/>
                      </a:solidFill>
                      <a:prstDash val="solid"/>
                      <a:round/>
                      <a:headEnd len="sm" w="sm" type="none"/>
                      <a:tailEnd len="sm" w="sm" type="none"/>
                    </a:lnB>
                    <a:solidFill>
                      <a:srgbClr val="F1EEE9"/>
                    </a:solidFill>
                  </a:tcPr>
                </a:tc>
              </a:tr>
            </a:tbl>
          </a:graphicData>
        </a:graphic>
      </p:graphicFrame>
      <p:sp>
        <p:nvSpPr>
          <p:cNvPr id="188" name="Google Shape;188;p7"/>
          <p:cNvSpPr/>
          <p:nvPr/>
        </p:nvSpPr>
        <p:spPr>
          <a:xfrm>
            <a:off x="768096" y="6309360"/>
            <a:ext cx="1051560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050"/>
              <a:buFont typeface="Arial"/>
              <a:buNone/>
            </a:pPr>
            <a:r>
              <a:rPr b="0" i="0" lang="en-US" sz="1050" u="none" cap="none" strike="noStrike">
                <a:solidFill>
                  <a:srgbClr val="F7F8FA"/>
                </a:solidFill>
                <a:latin typeface="Arial"/>
                <a:ea typeface="Arial"/>
                <a:cs typeface="Arial"/>
                <a:sym typeface="Arial"/>
              </a:rPr>
              <a:t>Strategic conclusion: do not enter the documentation AI race on its own terms. Reframe the category as Agentic Clinical Infrastructure.</a:t>
            </a:r>
            <a:endParaRPr b="0" i="0" sz="1050" u="none" cap="none" strike="noStrike">
              <a:solidFill>
                <a:schemeClr val="dk1"/>
              </a:solidFill>
              <a:latin typeface="Arial"/>
              <a:ea typeface="Arial"/>
              <a:cs typeface="Arial"/>
              <a:sym typeface="Arial"/>
            </a:endParaRPr>
          </a:p>
        </p:txBody>
      </p:sp>
      <p:pic>
        <p:nvPicPr>
          <p:cNvPr descr="/mnt/data/unzip_old/ppt/media/image-6-1.png" id="189" name="Google Shape;189;p7"/>
          <p:cNvPicPr preferRelativeResize="0"/>
          <p:nvPr/>
        </p:nvPicPr>
        <p:blipFill rotWithShape="1">
          <a:blip r:embed="rId5">
            <a:alphaModFix amt="90000"/>
          </a:blip>
          <a:srcRect b="0" l="0" r="0" t="0"/>
          <a:stretch/>
        </p:blipFill>
        <p:spPr>
          <a:xfrm>
            <a:off x="11109960" y="0"/>
            <a:ext cx="107899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EE9"/>
        </a:solidFill>
      </p:bgPr>
    </p:bg>
    <p:spTree>
      <p:nvGrpSpPr>
        <p:cNvPr id="194" name="Shape 194"/>
        <p:cNvGrpSpPr/>
        <p:nvPr/>
      </p:nvGrpSpPr>
      <p:grpSpPr>
        <a:xfrm>
          <a:off x="0" y="0"/>
          <a:ext cx="0" cy="0"/>
          <a:chOff x="0" y="0"/>
          <a:chExt cx="0" cy="0"/>
        </a:xfrm>
      </p:grpSpPr>
      <p:pic>
        <p:nvPicPr>
          <p:cNvPr descr="/mnt/data/unzip_old/ppt/media/image-2-1.png" id="195" name="Google Shape;195;p8"/>
          <p:cNvPicPr preferRelativeResize="0"/>
          <p:nvPr/>
        </p:nvPicPr>
        <p:blipFill rotWithShape="1">
          <a:blip r:embed="rId3">
            <a:alphaModFix amt="85000"/>
          </a:blip>
          <a:srcRect b="0" l="0" r="0" t="0"/>
          <a:stretch/>
        </p:blipFill>
        <p:spPr>
          <a:xfrm>
            <a:off x="0" y="5760720"/>
            <a:ext cx="12191695" cy="1097280"/>
          </a:xfrm>
          <a:prstGeom prst="rect">
            <a:avLst/>
          </a:prstGeom>
          <a:noFill/>
          <a:ln>
            <a:noFill/>
          </a:ln>
        </p:spPr>
      </p:pic>
      <p:cxnSp>
        <p:nvCxnSpPr>
          <p:cNvPr id="196" name="Google Shape;196;p8"/>
          <p:cNvCxnSpPr/>
          <p:nvPr/>
        </p:nvCxnSpPr>
        <p:spPr>
          <a:xfrm>
            <a:off x="731520" y="1078992"/>
            <a:ext cx="2377440" cy="0"/>
          </a:xfrm>
          <a:prstGeom prst="straightConnector1">
            <a:avLst/>
          </a:prstGeom>
          <a:noFill/>
          <a:ln cap="flat" cmpd="sng" w="12700">
            <a:solidFill>
              <a:srgbClr val="E3324D"/>
            </a:solidFill>
            <a:prstDash val="solid"/>
            <a:round/>
            <a:headEnd len="sm" w="sm" type="none"/>
            <a:tailEnd len="sm" w="sm" type="none"/>
          </a:ln>
        </p:spPr>
      </p:cxnSp>
      <p:sp>
        <p:nvSpPr>
          <p:cNvPr id="197" name="Google Shape;197;p8"/>
          <p:cNvSpPr/>
          <p:nvPr/>
        </p:nvSpPr>
        <p:spPr>
          <a:xfrm>
            <a:off x="749808" y="384048"/>
            <a:ext cx="8412480" cy="6583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62D"/>
              </a:buClr>
              <a:buSzPts val="2400"/>
              <a:buFont typeface="Play"/>
              <a:buNone/>
            </a:pPr>
            <a:r>
              <a:rPr b="1" i="0" lang="en-US" sz="2400" u="none" cap="none" strike="noStrike">
                <a:solidFill>
                  <a:srgbClr val="20262D"/>
                </a:solidFill>
                <a:latin typeface="Play"/>
                <a:ea typeface="Play"/>
                <a:cs typeface="Play"/>
                <a:sym typeface="Play"/>
              </a:rPr>
              <a:t>Align is not Documentation AI. It is Agentic Clinical Infrastructure.</a:t>
            </a:r>
            <a:endParaRPr b="0" i="0" sz="2400" u="none" cap="none" strike="noStrike">
              <a:solidFill>
                <a:schemeClr val="dk1"/>
              </a:solidFill>
              <a:latin typeface="Arial"/>
              <a:ea typeface="Arial"/>
              <a:cs typeface="Arial"/>
              <a:sym typeface="Arial"/>
            </a:endParaRPr>
          </a:p>
        </p:txBody>
      </p:sp>
      <p:sp>
        <p:nvSpPr>
          <p:cNvPr id="198" name="Google Shape;198;p8"/>
          <p:cNvSpPr/>
          <p:nvPr/>
        </p:nvSpPr>
        <p:spPr>
          <a:xfrm>
            <a:off x="768096" y="1143000"/>
            <a:ext cx="85953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96270"/>
              </a:buClr>
              <a:buSzPts val="1000"/>
              <a:buFont typeface="Arial"/>
              <a:buNone/>
            </a:pPr>
            <a:r>
              <a:rPr b="0" i="0" lang="en-US" sz="1000" u="none" cap="none" strike="noStrike">
                <a:solidFill>
                  <a:srgbClr val="596270"/>
                </a:solidFill>
                <a:latin typeface="Arial"/>
                <a:ea typeface="Arial"/>
                <a:cs typeface="Arial"/>
                <a:sym typeface="Arial"/>
              </a:rPr>
              <a:t>LLM.Z is the technical and category moat: an always-active multimodal orchestration layer that thinks first, fetches only what it needs, then acts.</a:t>
            </a:r>
            <a:endParaRPr b="0" i="0" sz="1000" u="none" cap="none" strike="noStrike">
              <a:solidFill>
                <a:schemeClr val="dk1"/>
              </a:solidFill>
              <a:latin typeface="Arial"/>
              <a:ea typeface="Arial"/>
              <a:cs typeface="Arial"/>
              <a:sym typeface="Arial"/>
            </a:endParaRPr>
          </a:p>
        </p:txBody>
      </p:sp>
      <p:sp>
        <p:nvSpPr>
          <p:cNvPr id="199" name="Google Shape;199;p8"/>
          <p:cNvSpPr/>
          <p:nvPr/>
        </p:nvSpPr>
        <p:spPr>
          <a:xfrm>
            <a:off x="9875520" y="411480"/>
            <a:ext cx="1554480" cy="201168"/>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0262D"/>
              </a:buClr>
              <a:buSzPts val="1000"/>
              <a:buFont typeface="Arial"/>
              <a:buNone/>
            </a:pPr>
            <a:r>
              <a:rPr b="1" i="0" lang="en-US" sz="1000" u="none" cap="none" strike="noStrike">
                <a:solidFill>
                  <a:srgbClr val="20262D"/>
                </a:solidFill>
                <a:latin typeface="Arial"/>
                <a:ea typeface="Arial"/>
                <a:cs typeface="Arial"/>
                <a:sym typeface="Arial"/>
              </a:rPr>
              <a:t>ALIGN eCARE</a:t>
            </a:r>
            <a:endParaRPr b="0" i="0" sz="1000" u="none" cap="none" strike="noStrike">
              <a:solidFill>
                <a:schemeClr val="dk1"/>
              </a:solidFill>
              <a:latin typeface="Arial"/>
              <a:ea typeface="Arial"/>
              <a:cs typeface="Arial"/>
              <a:sym typeface="Arial"/>
            </a:endParaRPr>
          </a:p>
        </p:txBody>
      </p:sp>
      <p:sp>
        <p:nvSpPr>
          <p:cNvPr id="200" name="Google Shape;200;p8"/>
          <p:cNvSpPr/>
          <p:nvPr/>
        </p:nvSpPr>
        <p:spPr>
          <a:xfrm>
            <a:off x="841248" y="1691640"/>
            <a:ext cx="5257800" cy="4434840"/>
          </a:xfrm>
          <a:prstGeom prst="roundRect">
            <a:avLst>
              <a:gd fmla="val 1649" name="adj"/>
            </a:avLst>
          </a:prstGeom>
          <a:solidFill>
            <a:srgbClr val="0E1826"/>
          </a:solidFill>
          <a:ln cap="flat" cmpd="sng" w="12700">
            <a:solidFill>
              <a:srgbClr val="30465F"/>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8"/>
          <p:cNvSpPr/>
          <p:nvPr/>
        </p:nvSpPr>
        <p:spPr>
          <a:xfrm>
            <a:off x="6135624" y="1691640"/>
            <a:ext cx="5221224" cy="4434840"/>
          </a:xfrm>
          <a:prstGeom prst="roundRect">
            <a:avLst>
              <a:gd fmla="val 1649" name="adj"/>
            </a:avLst>
          </a:prstGeom>
          <a:solidFill>
            <a:srgbClr val="10231E"/>
          </a:solidFill>
          <a:ln cap="flat" cmpd="sng" w="12700">
            <a:solidFill>
              <a:srgbClr val="2C5449"/>
            </a:solidFill>
            <a:prstDash val="solid"/>
            <a:round/>
            <a:headEnd len="sm" w="sm" type="none"/>
            <a:tailEnd len="sm" w="sm" type="none"/>
          </a:ln>
          <a:effectLst>
            <a:outerShdw blurRad="25400" rotWithShape="0" algn="bl" dir="2700000" dist="12700">
              <a:srgbClr val="000000">
                <a:alpha val="1803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8"/>
          <p:cNvSpPr/>
          <p:nvPr/>
        </p:nvSpPr>
        <p:spPr>
          <a:xfrm>
            <a:off x="1078992" y="1938528"/>
            <a:ext cx="4663440" cy="25603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800"/>
              <a:buFont typeface="Arial"/>
              <a:buNone/>
            </a:pPr>
            <a:r>
              <a:rPr b="1" i="0" lang="en-US" sz="1800" u="none" cap="none" strike="noStrike">
                <a:solidFill>
                  <a:srgbClr val="F7F8FA"/>
                </a:solidFill>
                <a:latin typeface="Arial"/>
                <a:ea typeface="Arial"/>
                <a:cs typeface="Arial"/>
                <a:sym typeface="Arial"/>
              </a:rPr>
              <a:t>Most LLM workflows</a:t>
            </a:r>
            <a:endParaRPr b="0" i="0" sz="1800" u="none" cap="none" strike="noStrike">
              <a:solidFill>
                <a:schemeClr val="dk1"/>
              </a:solidFill>
              <a:latin typeface="Arial"/>
              <a:ea typeface="Arial"/>
              <a:cs typeface="Arial"/>
              <a:sym typeface="Arial"/>
            </a:endParaRPr>
          </a:p>
        </p:txBody>
      </p:sp>
      <p:sp>
        <p:nvSpPr>
          <p:cNvPr id="203" name="Google Shape;203;p8"/>
          <p:cNvSpPr/>
          <p:nvPr/>
        </p:nvSpPr>
        <p:spPr>
          <a:xfrm>
            <a:off x="6382512" y="1938528"/>
            <a:ext cx="4663440" cy="25603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800"/>
              <a:buFont typeface="Arial"/>
              <a:buNone/>
            </a:pPr>
            <a:r>
              <a:rPr b="1" i="0" lang="en-US" sz="1800" u="none" cap="none" strike="noStrike">
                <a:solidFill>
                  <a:srgbClr val="F7F8FA"/>
                </a:solidFill>
                <a:latin typeface="Arial"/>
                <a:ea typeface="Arial"/>
                <a:cs typeface="Arial"/>
                <a:sym typeface="Arial"/>
              </a:rPr>
              <a:t>LLM.Z orchestration</a:t>
            </a:r>
            <a:endParaRPr b="0" i="0" sz="1800" u="none" cap="none" strike="noStrike">
              <a:solidFill>
                <a:schemeClr val="dk1"/>
              </a:solidFill>
              <a:latin typeface="Arial"/>
              <a:ea typeface="Arial"/>
              <a:cs typeface="Arial"/>
              <a:sym typeface="Arial"/>
            </a:endParaRPr>
          </a:p>
        </p:txBody>
      </p:sp>
      <p:sp>
        <p:nvSpPr>
          <p:cNvPr id="204" name="Google Shape;204;p8"/>
          <p:cNvSpPr/>
          <p:nvPr/>
        </p:nvSpPr>
        <p:spPr>
          <a:xfrm>
            <a:off x="1078992" y="2496312"/>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8"/>
          <p:cNvSpPr/>
          <p:nvPr/>
        </p:nvSpPr>
        <p:spPr>
          <a:xfrm>
            <a:off x="1298448" y="2395728"/>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Prompt -&gt; retrieve everything -&gt; generate text</a:t>
            </a:r>
            <a:endParaRPr b="0" i="0" sz="1450" u="none" cap="none" strike="noStrike">
              <a:solidFill>
                <a:schemeClr val="dk1"/>
              </a:solidFill>
              <a:latin typeface="Arial"/>
              <a:ea typeface="Arial"/>
              <a:cs typeface="Arial"/>
              <a:sym typeface="Arial"/>
            </a:endParaRPr>
          </a:p>
        </p:txBody>
      </p:sp>
      <p:sp>
        <p:nvSpPr>
          <p:cNvPr id="206" name="Google Shape;206;p8"/>
          <p:cNvSpPr/>
          <p:nvPr/>
        </p:nvSpPr>
        <p:spPr>
          <a:xfrm>
            <a:off x="1078992" y="2971800"/>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8"/>
          <p:cNvSpPr/>
          <p:nvPr/>
        </p:nvSpPr>
        <p:spPr>
          <a:xfrm>
            <a:off x="1298448" y="2871216"/>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Single-shot response pattern</a:t>
            </a:r>
            <a:endParaRPr b="0" i="0" sz="1450" u="none" cap="none" strike="noStrike">
              <a:solidFill>
                <a:schemeClr val="dk1"/>
              </a:solidFill>
              <a:latin typeface="Arial"/>
              <a:ea typeface="Arial"/>
              <a:cs typeface="Arial"/>
              <a:sym typeface="Arial"/>
            </a:endParaRPr>
          </a:p>
        </p:txBody>
      </p:sp>
      <p:sp>
        <p:nvSpPr>
          <p:cNvPr id="208" name="Google Shape;208;p8"/>
          <p:cNvSpPr/>
          <p:nvPr/>
        </p:nvSpPr>
        <p:spPr>
          <a:xfrm>
            <a:off x="1078992" y="3447288"/>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1298448" y="3346704"/>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Often stateless and text-dominant</a:t>
            </a:r>
            <a:endParaRPr b="0" i="0" sz="1450" u="none" cap="none" strike="noStrike">
              <a:solidFill>
                <a:schemeClr val="dk1"/>
              </a:solidFill>
              <a:latin typeface="Arial"/>
              <a:ea typeface="Arial"/>
              <a:cs typeface="Arial"/>
              <a:sym typeface="Arial"/>
            </a:endParaRPr>
          </a:p>
        </p:txBody>
      </p:sp>
      <p:sp>
        <p:nvSpPr>
          <p:cNvPr id="210" name="Google Shape;210;p8"/>
          <p:cNvSpPr/>
          <p:nvPr/>
        </p:nvSpPr>
        <p:spPr>
          <a:xfrm>
            <a:off x="1078992" y="3922776"/>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8"/>
          <p:cNvSpPr/>
          <p:nvPr/>
        </p:nvSpPr>
        <p:spPr>
          <a:xfrm>
            <a:off x="1298448" y="3822192"/>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Context is overstuffed before reasoning</a:t>
            </a:r>
            <a:endParaRPr b="0" i="0" sz="1450" u="none" cap="none" strike="noStrike">
              <a:solidFill>
                <a:schemeClr val="dk1"/>
              </a:solidFill>
              <a:latin typeface="Arial"/>
              <a:ea typeface="Arial"/>
              <a:cs typeface="Arial"/>
              <a:sym typeface="Arial"/>
            </a:endParaRPr>
          </a:p>
        </p:txBody>
      </p:sp>
      <p:sp>
        <p:nvSpPr>
          <p:cNvPr id="212" name="Google Shape;212;p8"/>
          <p:cNvSpPr/>
          <p:nvPr/>
        </p:nvSpPr>
        <p:spPr>
          <a:xfrm>
            <a:off x="1078992" y="4398264"/>
            <a:ext cx="128016" cy="128016"/>
          </a:xfrm>
          <a:prstGeom prst="roundRect">
            <a:avLst>
              <a:gd fmla="val 14286" name="adj"/>
            </a:avLst>
          </a:prstGeom>
          <a:solidFill>
            <a:srgbClr val="E3324D"/>
          </a:solidFill>
          <a:ln cap="flat" cmpd="sng" w="12700">
            <a:solidFill>
              <a:srgbClr val="E33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8"/>
          <p:cNvSpPr/>
          <p:nvPr/>
        </p:nvSpPr>
        <p:spPr>
          <a:xfrm>
            <a:off x="1298448" y="4297680"/>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C7D0DA"/>
              </a:buClr>
              <a:buSzPts val="1450"/>
              <a:buFont typeface="Arial"/>
              <a:buNone/>
            </a:pPr>
            <a:r>
              <a:rPr b="0" i="0" lang="en-US" sz="1450" u="none" cap="none" strike="noStrike">
                <a:solidFill>
                  <a:srgbClr val="C7D0DA"/>
                </a:solidFill>
                <a:latin typeface="Arial"/>
                <a:ea typeface="Arial"/>
                <a:cs typeface="Arial"/>
                <a:sym typeface="Arial"/>
              </a:rPr>
              <a:t>Good at drafting; weak at regulated workflow completion</a:t>
            </a:r>
            <a:endParaRPr b="0" i="0" sz="1450" u="none" cap="none" strike="noStrike">
              <a:solidFill>
                <a:schemeClr val="dk1"/>
              </a:solidFill>
              <a:latin typeface="Arial"/>
              <a:ea typeface="Arial"/>
              <a:cs typeface="Arial"/>
              <a:sym typeface="Arial"/>
            </a:endParaRPr>
          </a:p>
        </p:txBody>
      </p:sp>
      <p:sp>
        <p:nvSpPr>
          <p:cNvPr id="214" name="Google Shape;214;p8"/>
          <p:cNvSpPr/>
          <p:nvPr/>
        </p:nvSpPr>
        <p:spPr>
          <a:xfrm>
            <a:off x="6382512" y="2496312"/>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6601968" y="2395728"/>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50"/>
              <a:buFont typeface="Arial"/>
              <a:buNone/>
            </a:pPr>
            <a:r>
              <a:rPr b="0" i="0" lang="en-US" sz="1450" u="none" cap="none" strike="noStrike">
                <a:solidFill>
                  <a:srgbClr val="F7F8FA"/>
                </a:solidFill>
                <a:latin typeface="Arial"/>
                <a:ea typeface="Arial"/>
                <a:cs typeface="Arial"/>
                <a:sym typeface="Arial"/>
              </a:rPr>
              <a:t>Think -&gt; Fetch -&gt; Act</a:t>
            </a:r>
            <a:endParaRPr b="0" i="0" sz="1450" u="none" cap="none" strike="noStrike">
              <a:solidFill>
                <a:schemeClr val="dk1"/>
              </a:solidFill>
              <a:latin typeface="Arial"/>
              <a:ea typeface="Arial"/>
              <a:cs typeface="Arial"/>
              <a:sym typeface="Arial"/>
            </a:endParaRPr>
          </a:p>
        </p:txBody>
      </p:sp>
      <p:sp>
        <p:nvSpPr>
          <p:cNvPr id="216" name="Google Shape;216;p8"/>
          <p:cNvSpPr/>
          <p:nvPr/>
        </p:nvSpPr>
        <p:spPr>
          <a:xfrm>
            <a:off x="6382512" y="2971800"/>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6601968" y="2871216"/>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50"/>
              <a:buFont typeface="Arial"/>
              <a:buNone/>
            </a:pPr>
            <a:r>
              <a:rPr b="0" i="0" lang="en-US" sz="1450" u="none" cap="none" strike="noStrike">
                <a:solidFill>
                  <a:srgbClr val="F7F8FA"/>
                </a:solidFill>
                <a:latin typeface="Arial"/>
                <a:ea typeface="Arial"/>
                <a:cs typeface="Arial"/>
                <a:sym typeface="Arial"/>
              </a:rPr>
              <a:t>Multimodal reasoning across transcript, structured EMR data, PDFs, forms, labs and device streams</a:t>
            </a:r>
            <a:endParaRPr b="0" i="0" sz="1450" u="none" cap="none" strike="noStrike">
              <a:solidFill>
                <a:schemeClr val="dk1"/>
              </a:solidFill>
              <a:latin typeface="Arial"/>
              <a:ea typeface="Arial"/>
              <a:cs typeface="Arial"/>
              <a:sym typeface="Arial"/>
            </a:endParaRPr>
          </a:p>
        </p:txBody>
      </p:sp>
      <p:sp>
        <p:nvSpPr>
          <p:cNvPr id="218" name="Google Shape;218;p8"/>
          <p:cNvSpPr/>
          <p:nvPr/>
        </p:nvSpPr>
        <p:spPr>
          <a:xfrm>
            <a:off x="6382512" y="3447288"/>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8"/>
          <p:cNvSpPr/>
          <p:nvPr/>
        </p:nvSpPr>
        <p:spPr>
          <a:xfrm>
            <a:off x="6601968" y="3346704"/>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50"/>
              <a:buFont typeface="Arial"/>
              <a:buNone/>
            </a:pPr>
            <a:r>
              <a:rPr b="0" i="0" lang="en-US" sz="1450" u="none" cap="none" strike="noStrike">
                <a:solidFill>
                  <a:srgbClr val="F7F8FA"/>
                </a:solidFill>
                <a:latin typeface="Arial"/>
                <a:ea typeface="Arial"/>
                <a:cs typeface="Arial"/>
                <a:sym typeface="Arial"/>
              </a:rPr>
              <a:t>Task-first planning: note, referral, DTC, requisition, billing stage, RPM review</a:t>
            </a:r>
            <a:endParaRPr b="0" i="0" sz="1450" u="none" cap="none" strike="noStrike">
              <a:solidFill>
                <a:schemeClr val="dk1"/>
              </a:solidFill>
              <a:latin typeface="Arial"/>
              <a:ea typeface="Arial"/>
              <a:cs typeface="Arial"/>
              <a:sym typeface="Arial"/>
            </a:endParaRPr>
          </a:p>
        </p:txBody>
      </p:sp>
      <p:sp>
        <p:nvSpPr>
          <p:cNvPr id="220" name="Google Shape;220;p8"/>
          <p:cNvSpPr/>
          <p:nvPr/>
        </p:nvSpPr>
        <p:spPr>
          <a:xfrm>
            <a:off x="6382512" y="3922776"/>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
          <p:cNvSpPr/>
          <p:nvPr/>
        </p:nvSpPr>
        <p:spPr>
          <a:xfrm>
            <a:off x="6601968" y="3822192"/>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50"/>
              <a:buFont typeface="Arial"/>
              <a:buNone/>
            </a:pPr>
            <a:r>
              <a:rPr b="0" i="0" lang="en-US" sz="1450" u="none" cap="none" strike="noStrike">
                <a:solidFill>
                  <a:srgbClr val="F7F8FA"/>
                </a:solidFill>
                <a:latin typeface="Arial"/>
                <a:ea typeface="Arial"/>
                <a:cs typeface="Arial"/>
                <a:sym typeface="Arial"/>
              </a:rPr>
              <a:t>Selective memory access instead of context dumping</a:t>
            </a:r>
            <a:endParaRPr b="0" i="0" sz="1450" u="none" cap="none" strike="noStrike">
              <a:solidFill>
                <a:schemeClr val="dk1"/>
              </a:solidFill>
              <a:latin typeface="Arial"/>
              <a:ea typeface="Arial"/>
              <a:cs typeface="Arial"/>
              <a:sym typeface="Arial"/>
            </a:endParaRPr>
          </a:p>
        </p:txBody>
      </p:sp>
      <p:sp>
        <p:nvSpPr>
          <p:cNvPr id="222" name="Google Shape;222;p8"/>
          <p:cNvSpPr/>
          <p:nvPr/>
        </p:nvSpPr>
        <p:spPr>
          <a:xfrm>
            <a:off x="6382512" y="4398264"/>
            <a:ext cx="128016" cy="128016"/>
          </a:xfrm>
          <a:prstGeom prst="roundRect">
            <a:avLst>
              <a:gd fmla="val 14286" name="adj"/>
            </a:avLst>
          </a:prstGeom>
          <a:solidFill>
            <a:srgbClr val="57C48B"/>
          </a:solidFill>
          <a:ln cap="flat" cmpd="sng" w="12700">
            <a:solidFill>
              <a:srgbClr val="57C4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p:nvPr/>
        </p:nvSpPr>
        <p:spPr>
          <a:xfrm>
            <a:off x="6601968" y="4297680"/>
            <a:ext cx="4526280" cy="38404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7F8FA"/>
              </a:buClr>
              <a:buSzPts val="1450"/>
              <a:buFont typeface="Arial"/>
              <a:buNone/>
            </a:pPr>
            <a:r>
              <a:rPr b="0" i="0" lang="en-US" sz="1450" u="none" cap="none" strike="noStrike">
                <a:solidFill>
                  <a:srgbClr val="F7F8FA"/>
                </a:solidFill>
                <a:latin typeface="Arial"/>
                <a:ea typeface="Arial"/>
                <a:cs typeface="Arial"/>
                <a:sym typeface="Arial"/>
              </a:rPr>
              <a:t>Human-readable drafting only after deterministic validation paths are known</a:t>
            </a:r>
            <a:endParaRPr b="0" i="0" sz="1450" u="none" cap="none" strike="noStrike">
              <a:solidFill>
                <a:schemeClr val="dk1"/>
              </a:solidFill>
              <a:latin typeface="Arial"/>
              <a:ea typeface="Arial"/>
              <a:cs typeface="Arial"/>
              <a:sym typeface="Arial"/>
            </a:endParaRPr>
          </a:p>
        </p:txBody>
      </p:sp>
      <p:sp>
        <p:nvSpPr>
          <p:cNvPr id="224" name="Google Shape;224;p8"/>
          <p:cNvSpPr/>
          <p:nvPr/>
        </p:nvSpPr>
        <p:spPr>
          <a:xfrm>
            <a:off x="868680" y="5623560"/>
            <a:ext cx="1042416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7F8FA"/>
              </a:buClr>
              <a:buSzPts val="1900"/>
              <a:buFont typeface="Arial"/>
              <a:buNone/>
            </a:pPr>
            <a:r>
              <a:rPr b="1" i="0" lang="en-US" sz="1900" u="none" cap="none" strike="noStrike">
                <a:solidFill>
                  <a:srgbClr val="F7F8FA"/>
                </a:solidFill>
                <a:latin typeface="Arial"/>
                <a:ea typeface="Arial"/>
                <a:cs typeface="Arial"/>
                <a:sym typeface="Arial"/>
              </a:rPr>
              <a:t>The right comparison is not better chatbot. It is always-on clinical workflow brain.</a:t>
            </a:r>
            <a:endParaRPr b="0" i="0" sz="19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